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Lst>
  <p:notesMasterIdLst>
    <p:notesMasterId r:id="rId21"/>
  </p:notesMasterIdLst>
  <p:sldIdLst>
    <p:sldId id="256" r:id="rId3"/>
    <p:sldId id="294" r:id="rId4"/>
    <p:sldId id="328" r:id="rId5"/>
    <p:sldId id="327" r:id="rId6"/>
    <p:sldId id="258" r:id="rId7"/>
    <p:sldId id="336" r:id="rId8"/>
    <p:sldId id="338" r:id="rId9"/>
    <p:sldId id="339" r:id="rId10"/>
    <p:sldId id="340" r:id="rId11"/>
    <p:sldId id="290" r:id="rId12"/>
    <p:sldId id="337" r:id="rId13"/>
    <p:sldId id="330" r:id="rId14"/>
    <p:sldId id="332" r:id="rId15"/>
    <p:sldId id="293" r:id="rId16"/>
    <p:sldId id="292" r:id="rId17"/>
    <p:sldId id="333" r:id="rId18"/>
    <p:sldId id="331" r:id="rId19"/>
    <p:sldId id="33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81EDC-BE66-4ABF-BCC1-6FE3BC4D1BC5}" v="4" dt="2026-04-19T12:52:17.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94660"/>
  </p:normalViewPr>
  <p:slideViewPr>
    <p:cSldViewPr snapToGrid="0">
      <p:cViewPr varScale="1">
        <p:scale>
          <a:sx n="92" d="100"/>
          <a:sy n="92" d="100"/>
        </p:scale>
        <p:origin x="1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 Thomas" userId="e535ea27a4e89acd" providerId="LiveId" clId="{569D7292-D8EE-4084-B0AA-686551BCA70F}"/>
    <pc:docChg chg="undo custSel addSld delSld modSld sldOrd">
      <pc:chgData name="Glen Thomas" userId="e535ea27a4e89acd" providerId="LiveId" clId="{569D7292-D8EE-4084-B0AA-686551BCA70F}" dt="2026-04-24T15:34:22.902" v="1148" actId="20577"/>
      <pc:docMkLst>
        <pc:docMk/>
      </pc:docMkLst>
      <pc:sldChg chg="modSp mod">
        <pc:chgData name="Glen Thomas" userId="e535ea27a4e89acd" providerId="LiveId" clId="{569D7292-D8EE-4084-B0AA-686551BCA70F}" dt="2026-04-19T12:41:03.297" v="125" actId="20577"/>
        <pc:sldMkLst>
          <pc:docMk/>
          <pc:sldMk cId="3802523650" sldId="256"/>
        </pc:sldMkLst>
        <pc:spChg chg="mod">
          <ac:chgData name="Glen Thomas" userId="e535ea27a4e89acd" providerId="LiveId" clId="{569D7292-D8EE-4084-B0AA-686551BCA70F}" dt="2026-04-19T12:40:58.791" v="121" actId="20577"/>
          <ac:spMkLst>
            <pc:docMk/>
            <pc:sldMk cId="3802523650" sldId="256"/>
            <ac:spMk id="2" creationId="{B11C5FD5-7586-48F4-A829-23F19D1077EA}"/>
          </ac:spMkLst>
        </pc:spChg>
        <pc:spChg chg="mod">
          <ac:chgData name="Glen Thomas" userId="e535ea27a4e89acd" providerId="LiveId" clId="{569D7292-D8EE-4084-B0AA-686551BCA70F}" dt="2026-04-19T12:41:03.297" v="125" actId="20577"/>
          <ac:spMkLst>
            <pc:docMk/>
            <pc:sldMk cId="3802523650" sldId="256"/>
            <ac:spMk id="3" creationId="{EA0CFA7B-E4D9-4838-9A83-54A3145A842F}"/>
          </ac:spMkLst>
        </pc:spChg>
        <pc:picChg chg="mod">
          <ac:chgData name="Glen Thomas" userId="e535ea27a4e89acd" providerId="LiveId" clId="{569D7292-D8EE-4084-B0AA-686551BCA70F}" dt="2026-04-19T12:40:38.476" v="33" actId="1076"/>
          <ac:picMkLst>
            <pc:docMk/>
            <pc:sldMk cId="3802523650" sldId="256"/>
            <ac:picMk id="4" creationId="{B85025D0-25A1-441B-AC73-AAC75D325DE6}"/>
          </ac:picMkLst>
        </pc:picChg>
      </pc:sldChg>
      <pc:sldChg chg="addSp delSp modSp mod ord setBg">
        <pc:chgData name="Glen Thomas" userId="e535ea27a4e89acd" providerId="LiveId" clId="{569D7292-D8EE-4084-B0AA-686551BCA70F}" dt="2026-04-19T12:47:45.485" v="133" actId="26606"/>
        <pc:sldMkLst>
          <pc:docMk/>
          <pc:sldMk cId="3963746990" sldId="290"/>
        </pc:sldMkLst>
        <pc:spChg chg="mod">
          <ac:chgData name="Glen Thomas" userId="e535ea27a4e89acd" providerId="LiveId" clId="{569D7292-D8EE-4084-B0AA-686551BCA70F}" dt="2026-04-19T12:47:45.485" v="133" actId="26606"/>
          <ac:spMkLst>
            <pc:docMk/>
            <pc:sldMk cId="3963746990" sldId="290"/>
            <ac:spMk id="2" creationId="{DE70416E-1AFA-75B6-385A-BB8B0D2B8AB4}"/>
          </ac:spMkLst>
        </pc:spChg>
        <pc:spChg chg="add">
          <ac:chgData name="Glen Thomas" userId="e535ea27a4e89acd" providerId="LiveId" clId="{569D7292-D8EE-4084-B0AA-686551BCA70F}" dt="2026-04-19T12:47:45.485" v="133" actId="26606"/>
          <ac:spMkLst>
            <pc:docMk/>
            <pc:sldMk cId="3963746990" sldId="290"/>
            <ac:spMk id="24" creationId="{A4AC5506-6312-4701-8D3C-40187889A947}"/>
          </ac:spMkLst>
        </pc:spChg>
        <pc:picChg chg="add mod ord">
          <ac:chgData name="Glen Thomas" userId="e535ea27a4e89acd" providerId="LiveId" clId="{569D7292-D8EE-4084-B0AA-686551BCA70F}" dt="2026-04-19T12:47:45.485" v="133" actId="26606"/>
          <ac:picMkLst>
            <pc:docMk/>
            <pc:sldMk cId="3963746990" sldId="290"/>
            <ac:picMk id="15" creationId="{002F4C2B-C600-7E8F-57BF-ECD1686E9D97}"/>
          </ac:picMkLst>
        </pc:picChg>
      </pc:sldChg>
      <pc:sldChg chg="modSp add mod setBg">
        <pc:chgData name="Glen Thomas" userId="e535ea27a4e89acd" providerId="LiveId" clId="{569D7292-D8EE-4084-B0AA-686551BCA70F}" dt="2026-04-24T15:34:22.902" v="1148" actId="20577"/>
        <pc:sldMkLst>
          <pc:docMk/>
          <pc:sldMk cId="3185526203" sldId="292"/>
        </pc:sldMkLst>
        <pc:spChg chg="mod">
          <ac:chgData name="Glen Thomas" userId="e535ea27a4e89acd" providerId="LiveId" clId="{569D7292-D8EE-4084-B0AA-686551BCA70F}" dt="2026-04-24T15:34:22.902" v="1148" actId="20577"/>
          <ac:spMkLst>
            <pc:docMk/>
            <pc:sldMk cId="3185526203" sldId="292"/>
            <ac:spMk id="3" creationId="{F4F2990B-DF13-09C7-0826-AA6BBA75C2DF}"/>
          </ac:spMkLst>
        </pc:spChg>
      </pc:sldChg>
      <pc:sldChg chg="add ord setBg">
        <pc:chgData name="Glen Thomas" userId="e535ea27a4e89acd" providerId="LiveId" clId="{569D7292-D8EE-4084-B0AA-686551BCA70F}" dt="2026-04-19T12:52:35.486" v="388"/>
        <pc:sldMkLst>
          <pc:docMk/>
          <pc:sldMk cId="1095242483" sldId="293"/>
        </pc:sldMkLst>
      </pc:sldChg>
      <pc:sldChg chg="addSp delSp modSp mod">
        <pc:chgData name="Glen Thomas" userId="e535ea27a4e89acd" providerId="LiveId" clId="{569D7292-D8EE-4084-B0AA-686551BCA70F}" dt="2026-04-19T12:48:20.008" v="135" actId="26606"/>
        <pc:sldMkLst>
          <pc:docMk/>
          <pc:sldMk cId="3059195176" sldId="330"/>
        </pc:sldMkLst>
        <pc:spChg chg="mod">
          <ac:chgData name="Glen Thomas" userId="e535ea27a4e89acd" providerId="LiveId" clId="{569D7292-D8EE-4084-B0AA-686551BCA70F}" dt="2026-04-19T12:48:20.008" v="135" actId="26606"/>
          <ac:spMkLst>
            <pc:docMk/>
            <pc:sldMk cId="3059195176" sldId="330"/>
            <ac:spMk id="3" creationId="{A0A79825-48C9-B4CD-7700-AB48C64F620F}"/>
          </ac:spMkLst>
        </pc:spChg>
        <pc:spChg chg="add del">
          <ac:chgData name="Glen Thomas" userId="e535ea27a4e89acd" providerId="LiveId" clId="{569D7292-D8EE-4084-B0AA-686551BCA70F}" dt="2026-04-19T12:48:20.008" v="135" actId="26606"/>
          <ac:spMkLst>
            <pc:docMk/>
            <pc:sldMk cId="3059195176" sldId="330"/>
            <ac:spMk id="37" creationId="{F38C059A-14AF-40C7-6466-6172FD9FFFCA}"/>
          </ac:spMkLst>
        </pc:spChg>
        <pc:spChg chg="add del">
          <ac:chgData name="Glen Thomas" userId="e535ea27a4e89acd" providerId="LiveId" clId="{569D7292-D8EE-4084-B0AA-686551BCA70F}" dt="2026-04-19T12:48:20.008" v="135" actId="26606"/>
          <ac:spMkLst>
            <pc:docMk/>
            <pc:sldMk cId="3059195176" sldId="330"/>
            <ac:spMk id="38" creationId="{9F3DB3FE-6329-6DCB-538E-055123409557}"/>
          </ac:spMkLst>
        </pc:spChg>
        <pc:spChg chg="add del">
          <ac:chgData name="Glen Thomas" userId="e535ea27a4e89acd" providerId="LiveId" clId="{569D7292-D8EE-4084-B0AA-686551BCA70F}" dt="2026-04-19T12:48:20.008" v="135" actId="26606"/>
          <ac:spMkLst>
            <pc:docMk/>
            <pc:sldMk cId="3059195176" sldId="330"/>
            <ac:spMk id="43" creationId="{90BF3EFF-1F0A-0F85-F96B-22718E7A18AD}"/>
          </ac:spMkLst>
        </pc:spChg>
      </pc:sldChg>
      <pc:sldChg chg="modSp mod ord">
        <pc:chgData name="Glen Thomas" userId="e535ea27a4e89acd" providerId="LiveId" clId="{569D7292-D8EE-4084-B0AA-686551BCA70F}" dt="2026-04-19T13:09:42.056" v="975" actId="20577"/>
        <pc:sldMkLst>
          <pc:docMk/>
          <pc:sldMk cId="249544331" sldId="333"/>
        </pc:sldMkLst>
        <pc:spChg chg="mod">
          <ac:chgData name="Glen Thomas" userId="e535ea27a4e89acd" providerId="LiveId" clId="{569D7292-D8EE-4084-B0AA-686551BCA70F}" dt="2026-04-19T13:09:42.056" v="975" actId="20577"/>
          <ac:spMkLst>
            <pc:docMk/>
            <pc:sldMk cId="249544331" sldId="333"/>
            <ac:spMk id="3" creationId="{3E05B553-4816-FACA-9C94-409CA5B598AB}"/>
          </ac:spMkLst>
        </pc:spChg>
      </pc:sldChg>
      <pc:sldChg chg="modSp mod">
        <pc:chgData name="Glen Thomas" userId="e535ea27a4e89acd" providerId="LiveId" clId="{569D7292-D8EE-4084-B0AA-686551BCA70F}" dt="2026-04-22T17:47:40.350" v="1039" actId="20577"/>
        <pc:sldMkLst>
          <pc:docMk/>
          <pc:sldMk cId="3159408035" sldId="334"/>
        </pc:sldMkLst>
        <pc:spChg chg="mod">
          <ac:chgData name="Glen Thomas" userId="e535ea27a4e89acd" providerId="LiveId" clId="{569D7292-D8EE-4084-B0AA-686551BCA70F}" dt="2026-04-22T17:47:40.350" v="1039" actId="20577"/>
          <ac:spMkLst>
            <pc:docMk/>
            <pc:sldMk cId="3159408035" sldId="334"/>
            <ac:spMk id="3" creationId="{C45F90C8-339D-9EBD-BB13-A3B449185AA4}"/>
          </ac:spMkLst>
        </pc:spChg>
      </pc:sldChg>
      <pc:sldChg chg="addSp delSp modSp new mod">
        <pc:chgData name="Glen Thomas" userId="e535ea27a4e89acd" providerId="LiveId" clId="{569D7292-D8EE-4084-B0AA-686551BCA70F}" dt="2026-04-19T12:32:25.633" v="13" actId="478"/>
        <pc:sldMkLst>
          <pc:docMk/>
          <pc:sldMk cId="1172690938" sldId="336"/>
        </pc:sldMkLst>
        <pc:picChg chg="add mod ord">
          <ac:chgData name="Glen Thomas" userId="e535ea27a4e89acd" providerId="LiveId" clId="{569D7292-D8EE-4084-B0AA-686551BCA70F}" dt="2026-04-19T12:32:00.724" v="11" actId="14100"/>
          <ac:picMkLst>
            <pc:docMk/>
            <pc:sldMk cId="1172690938" sldId="336"/>
            <ac:picMk id="5" creationId="{D7102CA1-37D6-B146-F31F-CAE5088641E6}"/>
          </ac:picMkLst>
        </pc:picChg>
      </pc:sldChg>
      <pc:sldChg chg="modSp add mod ord">
        <pc:chgData name="Glen Thomas" userId="e535ea27a4e89acd" providerId="LiveId" clId="{569D7292-D8EE-4084-B0AA-686551BCA70F}" dt="2026-04-22T17:42:21.823" v="1035" actId="20577"/>
        <pc:sldMkLst>
          <pc:docMk/>
          <pc:sldMk cId="22616778" sldId="337"/>
        </pc:sldMkLst>
        <pc:spChg chg="mod">
          <ac:chgData name="Glen Thomas" userId="e535ea27a4e89acd" providerId="LiveId" clId="{569D7292-D8EE-4084-B0AA-686551BCA70F}" dt="2026-04-19T13:01:12.186" v="864" actId="20577"/>
          <ac:spMkLst>
            <pc:docMk/>
            <pc:sldMk cId="22616778" sldId="337"/>
            <ac:spMk id="2" creationId="{7ED35B22-1198-4F9D-E210-5AE07B6FC402}"/>
          </ac:spMkLst>
        </pc:spChg>
        <pc:spChg chg="mod">
          <ac:chgData name="Glen Thomas" userId="e535ea27a4e89acd" providerId="LiveId" clId="{569D7292-D8EE-4084-B0AA-686551BCA70F}" dt="2026-04-22T17:42:21.823" v="1035" actId="20577"/>
          <ac:spMkLst>
            <pc:docMk/>
            <pc:sldMk cId="22616778" sldId="337"/>
            <ac:spMk id="3" creationId="{0F16079E-1296-EDB7-E731-8D2BC1DB5A8A}"/>
          </ac:spMkLst>
        </pc:spChg>
      </pc:sldChg>
      <pc:sldChg chg="addSp delSp modSp new mod setBg">
        <pc:chgData name="Glen Thomas" userId="e535ea27a4e89acd" providerId="LiveId" clId="{569D7292-D8EE-4084-B0AA-686551BCA70F}" dt="2026-04-23T15:14:16.211" v="1142" actId="20577"/>
        <pc:sldMkLst>
          <pc:docMk/>
          <pc:sldMk cId="2735314942" sldId="338"/>
        </pc:sldMkLst>
        <pc:spChg chg="mod">
          <ac:chgData name="Glen Thomas" userId="e535ea27a4e89acd" providerId="LiveId" clId="{569D7292-D8EE-4084-B0AA-686551BCA70F}" dt="2026-04-23T15:14:16.211" v="1142" actId="20577"/>
          <ac:spMkLst>
            <pc:docMk/>
            <pc:sldMk cId="2735314942" sldId="338"/>
            <ac:spMk id="2" creationId="{72599907-33C2-AEE2-2377-1691A790E0A9}"/>
          </ac:spMkLst>
        </pc:spChg>
        <pc:spChg chg="del">
          <ac:chgData name="Glen Thomas" userId="e535ea27a4e89acd" providerId="LiveId" clId="{569D7292-D8EE-4084-B0AA-686551BCA70F}" dt="2026-04-23T15:06:33.424" v="1070" actId="931"/>
          <ac:spMkLst>
            <pc:docMk/>
            <pc:sldMk cId="2735314942" sldId="338"/>
            <ac:spMk id="3" creationId="{D2765721-82E7-F9F2-D678-999ECCBE36D3}"/>
          </ac:spMkLst>
        </pc:spChg>
        <pc:spChg chg="add">
          <ac:chgData name="Glen Thomas" userId="e535ea27a4e89acd" providerId="LiveId" clId="{569D7292-D8EE-4084-B0AA-686551BCA70F}" dt="2026-04-23T15:06:48.410" v="1073" actId="26606"/>
          <ac:spMkLst>
            <pc:docMk/>
            <pc:sldMk cId="2735314942" sldId="338"/>
            <ac:spMk id="10" creationId="{A4AC5506-6312-4701-8D3C-40187889A947}"/>
          </ac:spMkLst>
        </pc:spChg>
        <pc:picChg chg="add mod ord">
          <ac:chgData name="Glen Thomas" userId="e535ea27a4e89acd" providerId="LiveId" clId="{569D7292-D8EE-4084-B0AA-686551BCA70F}" dt="2026-04-23T15:07:05.196" v="1075" actId="14100"/>
          <ac:picMkLst>
            <pc:docMk/>
            <pc:sldMk cId="2735314942" sldId="338"/>
            <ac:picMk id="5" creationId="{7D1BAE06-444C-4976-F643-EC2D82207B0E}"/>
          </ac:picMkLst>
        </pc:picChg>
      </pc:sldChg>
      <pc:sldChg chg="addSp delSp modSp add mod">
        <pc:chgData name="Glen Thomas" userId="e535ea27a4e89acd" providerId="LiveId" clId="{569D7292-D8EE-4084-B0AA-686551BCA70F}" dt="2026-04-23T15:14:10.257" v="1131" actId="20577"/>
        <pc:sldMkLst>
          <pc:docMk/>
          <pc:sldMk cId="687574449" sldId="339"/>
        </pc:sldMkLst>
        <pc:spChg chg="mod">
          <ac:chgData name="Glen Thomas" userId="e535ea27a4e89acd" providerId="LiveId" clId="{569D7292-D8EE-4084-B0AA-686551BCA70F}" dt="2026-04-23T15:14:10.257" v="1131" actId="20577"/>
          <ac:spMkLst>
            <pc:docMk/>
            <pc:sldMk cId="687574449" sldId="339"/>
            <ac:spMk id="2" creationId="{CB411DE9-8B79-37E7-0D82-5657CFB91244}"/>
          </ac:spMkLst>
        </pc:spChg>
        <pc:spChg chg="add del mod">
          <ac:chgData name="Glen Thomas" userId="e535ea27a4e89acd" providerId="LiveId" clId="{569D7292-D8EE-4084-B0AA-686551BCA70F}" dt="2026-04-23T15:11:30.518" v="1090" actId="931"/>
          <ac:spMkLst>
            <pc:docMk/>
            <pc:sldMk cId="687574449" sldId="339"/>
            <ac:spMk id="4" creationId="{CC795BE8-1A38-7EC7-C1C0-E397AAC3FFC5}"/>
          </ac:spMkLst>
        </pc:spChg>
        <pc:picChg chg="del">
          <ac:chgData name="Glen Thomas" userId="e535ea27a4e89acd" providerId="LiveId" clId="{569D7292-D8EE-4084-B0AA-686551BCA70F}" dt="2026-04-23T15:10:29.599" v="1089" actId="478"/>
          <ac:picMkLst>
            <pc:docMk/>
            <pc:sldMk cId="687574449" sldId="339"/>
            <ac:picMk id="5" creationId="{0A747006-E383-AE9C-F416-9FD550E8765B}"/>
          </ac:picMkLst>
        </pc:picChg>
        <pc:picChg chg="add mod ord">
          <ac:chgData name="Glen Thomas" userId="e535ea27a4e89acd" providerId="LiveId" clId="{569D7292-D8EE-4084-B0AA-686551BCA70F}" dt="2026-04-23T15:11:53.017" v="1096" actId="1076"/>
          <ac:picMkLst>
            <pc:docMk/>
            <pc:sldMk cId="687574449" sldId="339"/>
            <ac:picMk id="7" creationId="{0D991C3F-6B87-6875-5A8D-B80CC207A1D6}"/>
          </ac:picMkLst>
        </pc:picChg>
      </pc:sldChg>
      <pc:sldChg chg="addSp delSp modSp add mod">
        <pc:chgData name="Glen Thomas" userId="e535ea27a4e89acd" providerId="LiveId" clId="{569D7292-D8EE-4084-B0AA-686551BCA70F}" dt="2026-04-23T15:14:56.704" v="1145" actId="14100"/>
        <pc:sldMkLst>
          <pc:docMk/>
          <pc:sldMk cId="3646297608" sldId="340"/>
        </pc:sldMkLst>
        <pc:spChg chg="mod">
          <ac:chgData name="Glen Thomas" userId="e535ea27a4e89acd" providerId="LiveId" clId="{569D7292-D8EE-4084-B0AA-686551BCA70F}" dt="2026-04-23T15:14:04.396" v="1120" actId="20577"/>
          <ac:spMkLst>
            <pc:docMk/>
            <pc:sldMk cId="3646297608" sldId="340"/>
            <ac:spMk id="2" creationId="{258D2289-F8EA-EA3E-BADE-5DFF000605A4}"/>
          </ac:spMkLst>
        </pc:spChg>
        <pc:spChg chg="add del mod">
          <ac:chgData name="Glen Thomas" userId="e535ea27a4e89acd" providerId="LiveId" clId="{569D7292-D8EE-4084-B0AA-686551BCA70F}" dt="2026-04-23T15:14:47.079" v="1143" actId="931"/>
          <ac:spMkLst>
            <pc:docMk/>
            <pc:sldMk cId="3646297608" sldId="340"/>
            <ac:spMk id="4" creationId="{538BD4DD-E649-31A1-323D-3879E81BE4FB}"/>
          </ac:spMkLst>
        </pc:spChg>
        <pc:picChg chg="add mod ord">
          <ac:chgData name="Glen Thomas" userId="e535ea27a4e89acd" providerId="LiveId" clId="{569D7292-D8EE-4084-B0AA-686551BCA70F}" dt="2026-04-23T15:14:56.704" v="1145" actId="14100"/>
          <ac:picMkLst>
            <pc:docMk/>
            <pc:sldMk cId="3646297608" sldId="340"/>
            <ac:picMk id="6" creationId="{73B66563-E291-ACAB-16F8-22B4CB446286}"/>
          </ac:picMkLst>
        </pc:picChg>
        <pc:picChg chg="del">
          <ac:chgData name="Glen Thomas" userId="e535ea27a4e89acd" providerId="LiveId" clId="{569D7292-D8EE-4084-B0AA-686551BCA70F}" dt="2026-04-23T15:12:31.326" v="1109" actId="478"/>
          <ac:picMkLst>
            <pc:docMk/>
            <pc:sldMk cId="3646297608" sldId="340"/>
            <ac:picMk id="7" creationId="{3C7AD33D-4C95-3AED-B862-C1FBC503DF4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5342BD-588A-4272-B296-DFFA87D878F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08F27F7-1EA5-4230-9A01-96DF9CDA14CE}">
      <dgm:prSet/>
      <dgm:spPr/>
      <dgm:t>
        <a:bodyPr/>
        <a:lstStyle/>
        <a:p>
          <a:r>
            <a:rPr lang="en-US" b="0" i="0" dirty="0"/>
            <a:t>New York – 18.33 cents/kwh (2022)</a:t>
          </a:r>
        </a:p>
        <a:p>
          <a:r>
            <a:rPr lang="en-US" dirty="0"/>
            <a:t>                      18.28 cents/kwh (2023)</a:t>
          </a:r>
        </a:p>
        <a:p>
          <a:r>
            <a:rPr lang="en-US" dirty="0"/>
            <a:t>	       19.66 cents/kwh (2024)                                                                                                                                                                      </a:t>
          </a:r>
        </a:p>
      </dgm:t>
    </dgm:pt>
    <dgm:pt modelId="{16465B3E-CFDF-43A2-81AD-58360102B824}" type="parTrans" cxnId="{0D083F30-3838-4A49-AB4D-DDA042D8B213}">
      <dgm:prSet/>
      <dgm:spPr/>
      <dgm:t>
        <a:bodyPr/>
        <a:lstStyle/>
        <a:p>
          <a:endParaRPr lang="en-US"/>
        </a:p>
      </dgm:t>
    </dgm:pt>
    <dgm:pt modelId="{A384341E-A19B-462E-B089-C51AEC1A03E6}" type="sibTrans" cxnId="{0D083F30-3838-4A49-AB4D-DDA042D8B213}">
      <dgm:prSet/>
      <dgm:spPr/>
      <dgm:t>
        <a:bodyPr/>
        <a:lstStyle/>
        <a:p>
          <a:endParaRPr lang="en-US"/>
        </a:p>
      </dgm:t>
    </dgm:pt>
    <dgm:pt modelId="{FF93FAE3-9255-45C4-9940-D5F711E4E4C3}">
      <dgm:prSet/>
      <dgm:spPr/>
      <dgm:t>
        <a:bodyPr/>
        <a:lstStyle/>
        <a:p>
          <a:r>
            <a:rPr lang="en-US" dirty="0"/>
            <a:t>New Jersey – 14.80 cents/kwh (2022)</a:t>
          </a:r>
        </a:p>
        <a:p>
          <a:r>
            <a:rPr lang="en-US" dirty="0"/>
            <a:t>                        15.27 cents/kwh (2023)</a:t>
          </a:r>
        </a:p>
        <a:p>
          <a:r>
            <a:rPr lang="en-US" dirty="0"/>
            <a:t>                        16.29 cents/KWH (2024)</a:t>
          </a:r>
        </a:p>
      </dgm:t>
    </dgm:pt>
    <dgm:pt modelId="{E14BF256-3B09-4451-B9BF-723AE822426E}" type="parTrans" cxnId="{2809CB2E-CBDC-40C1-AF67-F74BEE06F330}">
      <dgm:prSet/>
      <dgm:spPr/>
      <dgm:t>
        <a:bodyPr/>
        <a:lstStyle/>
        <a:p>
          <a:endParaRPr lang="en-US"/>
        </a:p>
      </dgm:t>
    </dgm:pt>
    <dgm:pt modelId="{B7DFD769-58E9-4E40-B055-2E9522115BE4}" type="sibTrans" cxnId="{2809CB2E-CBDC-40C1-AF67-F74BEE06F330}">
      <dgm:prSet/>
      <dgm:spPr/>
      <dgm:t>
        <a:bodyPr/>
        <a:lstStyle/>
        <a:p>
          <a:endParaRPr lang="en-US"/>
        </a:p>
      </dgm:t>
    </dgm:pt>
    <dgm:pt modelId="{88BC2E69-0834-4314-A1D2-F589351EC55B}">
      <dgm:prSet/>
      <dgm:spPr/>
      <dgm:t>
        <a:bodyPr/>
        <a:lstStyle/>
        <a:p>
          <a:r>
            <a:rPr lang="en-US" b="0" i="0" dirty="0"/>
            <a:t>Maryland – 13.32 cents/kwh (2022)</a:t>
          </a:r>
        </a:p>
        <a:p>
          <a:r>
            <a:rPr lang="en-US" b="0" i="0" dirty="0"/>
            <a:t>	       14.24 cents/kwh (2023)</a:t>
          </a:r>
        </a:p>
        <a:p>
          <a:r>
            <a:rPr lang="en-US" dirty="0"/>
            <a:t>                        15.04 cents/kwh (2024)</a:t>
          </a:r>
        </a:p>
      </dgm:t>
    </dgm:pt>
    <dgm:pt modelId="{B7504CE7-E8FA-4A62-AF50-C264459274CB}" type="parTrans" cxnId="{6F801C0E-A61C-46A7-9D94-2B416C6E7DE4}">
      <dgm:prSet/>
      <dgm:spPr/>
      <dgm:t>
        <a:bodyPr/>
        <a:lstStyle/>
        <a:p>
          <a:endParaRPr lang="en-US"/>
        </a:p>
      </dgm:t>
    </dgm:pt>
    <dgm:pt modelId="{2C63CAB5-B46E-4695-BE50-E705248EB66E}" type="sibTrans" cxnId="{6F801C0E-A61C-46A7-9D94-2B416C6E7DE4}">
      <dgm:prSet/>
      <dgm:spPr/>
      <dgm:t>
        <a:bodyPr/>
        <a:lstStyle/>
        <a:p>
          <a:endParaRPr lang="en-US"/>
        </a:p>
      </dgm:t>
    </dgm:pt>
    <dgm:pt modelId="{6B78C5AB-5554-49E6-B98E-4BED0959C249}">
      <dgm:prSet/>
      <dgm:spPr/>
      <dgm:t>
        <a:bodyPr/>
        <a:lstStyle/>
        <a:p>
          <a:r>
            <a:rPr lang="en-US" dirty="0"/>
            <a:t>Pennsylvania – 11.86 cents/kwh (2022)</a:t>
          </a:r>
        </a:p>
        <a:p>
          <a:r>
            <a:rPr lang="en-US" dirty="0"/>
            <a:t>                             12.57 cents/kwh (2023)</a:t>
          </a:r>
        </a:p>
        <a:p>
          <a:r>
            <a:rPr lang="en-US" dirty="0"/>
            <a:t>	              12.51 cents/kwh (2024)</a:t>
          </a:r>
        </a:p>
      </dgm:t>
    </dgm:pt>
    <dgm:pt modelId="{0FF5968F-5049-42FA-829F-028EFCB3A1BF}" type="parTrans" cxnId="{F8689A81-6DE8-4E53-B9E2-566BE6234B67}">
      <dgm:prSet/>
      <dgm:spPr/>
      <dgm:t>
        <a:bodyPr/>
        <a:lstStyle/>
        <a:p>
          <a:endParaRPr lang="en-US"/>
        </a:p>
      </dgm:t>
    </dgm:pt>
    <dgm:pt modelId="{4862830E-56AB-434D-9FCC-08DCE5E851B7}" type="sibTrans" cxnId="{F8689A81-6DE8-4E53-B9E2-566BE6234B67}">
      <dgm:prSet/>
      <dgm:spPr/>
      <dgm:t>
        <a:bodyPr/>
        <a:lstStyle/>
        <a:p>
          <a:endParaRPr lang="en-US"/>
        </a:p>
      </dgm:t>
    </dgm:pt>
    <dgm:pt modelId="{94A03C59-07F8-40C0-B08A-6606EC01794B}">
      <dgm:prSet/>
      <dgm:spPr/>
      <dgm:t>
        <a:bodyPr/>
        <a:lstStyle/>
        <a:p>
          <a:r>
            <a:rPr lang="en-US" dirty="0"/>
            <a:t>Ohio – 10.64 cents/kwh (2022)</a:t>
          </a:r>
        </a:p>
        <a:p>
          <a:r>
            <a:rPr lang="en-US" dirty="0"/>
            <a:t>              11.04 cents/kwh (2023)</a:t>
          </a:r>
        </a:p>
        <a:p>
          <a:r>
            <a:rPr lang="en-US" dirty="0"/>
            <a:t>              11.29 cents/kwh (2024)</a:t>
          </a:r>
        </a:p>
      </dgm:t>
    </dgm:pt>
    <dgm:pt modelId="{B335D7D9-B99C-4C37-8A36-BF6FA28FBDA5}" type="parTrans" cxnId="{55E79523-9332-4AB7-B221-E9E94F80FD61}">
      <dgm:prSet/>
      <dgm:spPr/>
      <dgm:t>
        <a:bodyPr/>
        <a:lstStyle/>
        <a:p>
          <a:endParaRPr lang="en-US"/>
        </a:p>
      </dgm:t>
    </dgm:pt>
    <dgm:pt modelId="{4BB2C924-3FE9-42AE-8105-80D87C3BDF8F}" type="sibTrans" cxnId="{55E79523-9332-4AB7-B221-E9E94F80FD61}">
      <dgm:prSet/>
      <dgm:spPr/>
      <dgm:t>
        <a:bodyPr/>
        <a:lstStyle/>
        <a:p>
          <a:endParaRPr lang="en-US"/>
        </a:p>
      </dgm:t>
    </dgm:pt>
    <dgm:pt modelId="{B6597786-5320-4E82-BAA5-37A693C79B04}">
      <dgm:prSet/>
      <dgm:spPr/>
      <dgm:t>
        <a:bodyPr/>
        <a:lstStyle/>
        <a:p>
          <a:r>
            <a:rPr lang="en-US" i="0" dirty="0"/>
            <a:t>National Average </a:t>
          </a:r>
          <a:r>
            <a:rPr lang="en-US" i="0"/>
            <a:t>- 12.36 </a:t>
          </a:r>
          <a:r>
            <a:rPr lang="en-US" i="0" dirty="0"/>
            <a:t>cents/kwh (2022)</a:t>
          </a:r>
        </a:p>
        <a:p>
          <a:r>
            <a:rPr lang="en-US" i="0" dirty="0"/>
            <a:t>		    12.68 cents/kwh (2023)</a:t>
          </a:r>
        </a:p>
        <a:p>
          <a:r>
            <a:rPr lang="en-US" i="1" dirty="0"/>
            <a:t>                                       12.94 cents/kwh (2024)</a:t>
          </a:r>
        </a:p>
        <a:p>
          <a:r>
            <a:rPr lang="en-US" i="1" dirty="0"/>
            <a:t>Source:  https://www.eia.gov/electricity/state/</a:t>
          </a:r>
          <a:endParaRPr lang="en-US" dirty="0"/>
        </a:p>
      </dgm:t>
    </dgm:pt>
    <dgm:pt modelId="{4C095C45-C667-4DF2-A9F2-F1730D83C69D}" type="parTrans" cxnId="{FDCB9E07-F6A7-48F7-83D3-9F58FD0B543C}">
      <dgm:prSet/>
      <dgm:spPr/>
      <dgm:t>
        <a:bodyPr/>
        <a:lstStyle/>
        <a:p>
          <a:endParaRPr lang="en-US"/>
        </a:p>
      </dgm:t>
    </dgm:pt>
    <dgm:pt modelId="{128C19B0-B034-4724-A087-0B7AE6DBC9CD}" type="sibTrans" cxnId="{FDCB9E07-F6A7-48F7-83D3-9F58FD0B543C}">
      <dgm:prSet/>
      <dgm:spPr/>
      <dgm:t>
        <a:bodyPr/>
        <a:lstStyle/>
        <a:p>
          <a:endParaRPr lang="en-US"/>
        </a:p>
      </dgm:t>
    </dgm:pt>
    <dgm:pt modelId="{EEFF4778-D8D7-4DD9-826C-6321DB7945C2}" type="pres">
      <dgm:prSet presAssocID="{B25342BD-588A-4272-B296-DFFA87D878F3}" presName="vert0" presStyleCnt="0">
        <dgm:presLayoutVars>
          <dgm:dir/>
          <dgm:animOne val="branch"/>
          <dgm:animLvl val="lvl"/>
        </dgm:presLayoutVars>
      </dgm:prSet>
      <dgm:spPr/>
    </dgm:pt>
    <dgm:pt modelId="{F9216FE5-0E1D-450A-8B71-64E3A56B3336}" type="pres">
      <dgm:prSet presAssocID="{608F27F7-1EA5-4230-9A01-96DF9CDA14CE}" presName="thickLine" presStyleLbl="alignNode1" presStyleIdx="0" presStyleCnt="6"/>
      <dgm:spPr/>
    </dgm:pt>
    <dgm:pt modelId="{AC9AF70E-FFBB-4FD2-AE58-930662B038CD}" type="pres">
      <dgm:prSet presAssocID="{608F27F7-1EA5-4230-9A01-96DF9CDA14CE}" presName="horz1" presStyleCnt="0"/>
      <dgm:spPr/>
    </dgm:pt>
    <dgm:pt modelId="{F040329E-727E-4D64-80A6-11B5BD28B8D6}" type="pres">
      <dgm:prSet presAssocID="{608F27F7-1EA5-4230-9A01-96DF9CDA14CE}" presName="tx1" presStyleLbl="revTx" presStyleIdx="0" presStyleCnt="6"/>
      <dgm:spPr/>
    </dgm:pt>
    <dgm:pt modelId="{493CAA50-ACE0-45B2-AD3E-78F48CFCD04C}" type="pres">
      <dgm:prSet presAssocID="{608F27F7-1EA5-4230-9A01-96DF9CDA14CE}" presName="vert1" presStyleCnt="0"/>
      <dgm:spPr/>
    </dgm:pt>
    <dgm:pt modelId="{46330C00-46FF-4F46-B5C0-0B8811D89E24}" type="pres">
      <dgm:prSet presAssocID="{FF93FAE3-9255-45C4-9940-D5F711E4E4C3}" presName="thickLine" presStyleLbl="alignNode1" presStyleIdx="1" presStyleCnt="6"/>
      <dgm:spPr/>
    </dgm:pt>
    <dgm:pt modelId="{42F0957C-3EBD-4EF7-978B-FEB509C13F18}" type="pres">
      <dgm:prSet presAssocID="{FF93FAE3-9255-45C4-9940-D5F711E4E4C3}" presName="horz1" presStyleCnt="0"/>
      <dgm:spPr/>
    </dgm:pt>
    <dgm:pt modelId="{D683604F-9981-45E7-AA63-A3089469652F}" type="pres">
      <dgm:prSet presAssocID="{FF93FAE3-9255-45C4-9940-D5F711E4E4C3}" presName="tx1" presStyleLbl="revTx" presStyleIdx="1" presStyleCnt="6"/>
      <dgm:spPr/>
    </dgm:pt>
    <dgm:pt modelId="{505BA6E7-211B-45A3-955D-3F78FFE8D0CA}" type="pres">
      <dgm:prSet presAssocID="{FF93FAE3-9255-45C4-9940-D5F711E4E4C3}" presName="vert1" presStyleCnt="0"/>
      <dgm:spPr/>
    </dgm:pt>
    <dgm:pt modelId="{40733874-FADC-49FE-AB13-D547691A7E3B}" type="pres">
      <dgm:prSet presAssocID="{88BC2E69-0834-4314-A1D2-F589351EC55B}" presName="thickLine" presStyleLbl="alignNode1" presStyleIdx="2" presStyleCnt="6"/>
      <dgm:spPr/>
    </dgm:pt>
    <dgm:pt modelId="{254B703A-027A-414B-8A38-4C90C153B059}" type="pres">
      <dgm:prSet presAssocID="{88BC2E69-0834-4314-A1D2-F589351EC55B}" presName="horz1" presStyleCnt="0"/>
      <dgm:spPr/>
    </dgm:pt>
    <dgm:pt modelId="{C3323221-7CC0-45EB-83BC-9955AF88071E}" type="pres">
      <dgm:prSet presAssocID="{88BC2E69-0834-4314-A1D2-F589351EC55B}" presName="tx1" presStyleLbl="revTx" presStyleIdx="2" presStyleCnt="6"/>
      <dgm:spPr/>
    </dgm:pt>
    <dgm:pt modelId="{4C899E92-EAC6-4653-B197-A68E99E7083A}" type="pres">
      <dgm:prSet presAssocID="{88BC2E69-0834-4314-A1D2-F589351EC55B}" presName="vert1" presStyleCnt="0"/>
      <dgm:spPr/>
    </dgm:pt>
    <dgm:pt modelId="{11AE82E9-D7B7-4492-9EE7-9C486F475CBC}" type="pres">
      <dgm:prSet presAssocID="{6B78C5AB-5554-49E6-B98E-4BED0959C249}" presName="thickLine" presStyleLbl="alignNode1" presStyleIdx="3" presStyleCnt="6"/>
      <dgm:spPr/>
    </dgm:pt>
    <dgm:pt modelId="{9A9CE216-397F-4810-8227-0A4723ED970B}" type="pres">
      <dgm:prSet presAssocID="{6B78C5AB-5554-49E6-B98E-4BED0959C249}" presName="horz1" presStyleCnt="0"/>
      <dgm:spPr/>
    </dgm:pt>
    <dgm:pt modelId="{A2FE5395-2E24-4818-A479-7E3E34C58FBB}" type="pres">
      <dgm:prSet presAssocID="{6B78C5AB-5554-49E6-B98E-4BED0959C249}" presName="tx1" presStyleLbl="revTx" presStyleIdx="3" presStyleCnt="6"/>
      <dgm:spPr/>
    </dgm:pt>
    <dgm:pt modelId="{A126A994-EF70-4416-A759-CD11D4D6DF27}" type="pres">
      <dgm:prSet presAssocID="{6B78C5AB-5554-49E6-B98E-4BED0959C249}" presName="vert1" presStyleCnt="0"/>
      <dgm:spPr/>
    </dgm:pt>
    <dgm:pt modelId="{4B355BE6-C5E4-4BBC-B46A-B17EC3419999}" type="pres">
      <dgm:prSet presAssocID="{94A03C59-07F8-40C0-B08A-6606EC01794B}" presName="thickLine" presStyleLbl="alignNode1" presStyleIdx="4" presStyleCnt="6"/>
      <dgm:spPr/>
    </dgm:pt>
    <dgm:pt modelId="{BF93E84B-F452-4B6E-A332-02FD20B7294C}" type="pres">
      <dgm:prSet presAssocID="{94A03C59-07F8-40C0-B08A-6606EC01794B}" presName="horz1" presStyleCnt="0"/>
      <dgm:spPr/>
    </dgm:pt>
    <dgm:pt modelId="{CFBFE22A-495E-4C29-8D31-4086EB93C824}" type="pres">
      <dgm:prSet presAssocID="{94A03C59-07F8-40C0-B08A-6606EC01794B}" presName="tx1" presStyleLbl="revTx" presStyleIdx="4" presStyleCnt="6"/>
      <dgm:spPr/>
    </dgm:pt>
    <dgm:pt modelId="{7FC4DECE-722F-4AA6-974E-1E01504571CA}" type="pres">
      <dgm:prSet presAssocID="{94A03C59-07F8-40C0-B08A-6606EC01794B}" presName="vert1" presStyleCnt="0"/>
      <dgm:spPr/>
    </dgm:pt>
    <dgm:pt modelId="{36099E59-FDC1-4093-8C14-B06D9A392DF9}" type="pres">
      <dgm:prSet presAssocID="{B6597786-5320-4E82-BAA5-37A693C79B04}" presName="thickLine" presStyleLbl="alignNode1" presStyleIdx="5" presStyleCnt="6"/>
      <dgm:spPr/>
    </dgm:pt>
    <dgm:pt modelId="{C63395B6-7212-4070-A9C0-27280FF14949}" type="pres">
      <dgm:prSet presAssocID="{B6597786-5320-4E82-BAA5-37A693C79B04}" presName="horz1" presStyleCnt="0"/>
      <dgm:spPr/>
    </dgm:pt>
    <dgm:pt modelId="{9BB8C9B1-0774-485F-9D78-2B4848AC90AA}" type="pres">
      <dgm:prSet presAssocID="{B6597786-5320-4E82-BAA5-37A693C79B04}" presName="tx1" presStyleLbl="revTx" presStyleIdx="5" presStyleCnt="6"/>
      <dgm:spPr/>
    </dgm:pt>
    <dgm:pt modelId="{3822CB25-FD8A-4905-9463-E74DF43ECCF3}" type="pres">
      <dgm:prSet presAssocID="{B6597786-5320-4E82-BAA5-37A693C79B04}" presName="vert1" presStyleCnt="0"/>
      <dgm:spPr/>
    </dgm:pt>
  </dgm:ptLst>
  <dgm:cxnLst>
    <dgm:cxn modelId="{FDCB9E07-F6A7-48F7-83D3-9F58FD0B543C}" srcId="{B25342BD-588A-4272-B296-DFFA87D878F3}" destId="{B6597786-5320-4E82-BAA5-37A693C79B04}" srcOrd="5" destOrd="0" parTransId="{4C095C45-C667-4DF2-A9F2-F1730D83C69D}" sibTransId="{128C19B0-B034-4724-A087-0B7AE6DBC9CD}"/>
    <dgm:cxn modelId="{6F801C0E-A61C-46A7-9D94-2B416C6E7DE4}" srcId="{B25342BD-588A-4272-B296-DFFA87D878F3}" destId="{88BC2E69-0834-4314-A1D2-F589351EC55B}" srcOrd="2" destOrd="0" parTransId="{B7504CE7-E8FA-4A62-AF50-C264459274CB}" sibTransId="{2C63CAB5-B46E-4695-BE50-E705248EB66E}"/>
    <dgm:cxn modelId="{23E7E80F-6271-43A3-8A15-C07C1D5ECF29}" type="presOf" srcId="{FF93FAE3-9255-45C4-9940-D5F711E4E4C3}" destId="{D683604F-9981-45E7-AA63-A3089469652F}" srcOrd="0" destOrd="0" presId="urn:microsoft.com/office/officeart/2008/layout/LinedList"/>
    <dgm:cxn modelId="{A9BC8913-C75A-4F3C-92E2-92523ABD61A6}" type="presOf" srcId="{94A03C59-07F8-40C0-B08A-6606EC01794B}" destId="{CFBFE22A-495E-4C29-8D31-4086EB93C824}" srcOrd="0" destOrd="0" presId="urn:microsoft.com/office/officeart/2008/layout/LinedList"/>
    <dgm:cxn modelId="{55E79523-9332-4AB7-B221-E9E94F80FD61}" srcId="{B25342BD-588A-4272-B296-DFFA87D878F3}" destId="{94A03C59-07F8-40C0-B08A-6606EC01794B}" srcOrd="4" destOrd="0" parTransId="{B335D7D9-B99C-4C37-8A36-BF6FA28FBDA5}" sibTransId="{4BB2C924-3FE9-42AE-8105-80D87C3BDF8F}"/>
    <dgm:cxn modelId="{2809CB2E-CBDC-40C1-AF67-F74BEE06F330}" srcId="{B25342BD-588A-4272-B296-DFFA87D878F3}" destId="{FF93FAE3-9255-45C4-9940-D5F711E4E4C3}" srcOrd="1" destOrd="0" parTransId="{E14BF256-3B09-4451-B9BF-723AE822426E}" sibTransId="{B7DFD769-58E9-4E40-B055-2E9522115BE4}"/>
    <dgm:cxn modelId="{0D083F30-3838-4A49-AB4D-DDA042D8B213}" srcId="{B25342BD-588A-4272-B296-DFFA87D878F3}" destId="{608F27F7-1EA5-4230-9A01-96DF9CDA14CE}" srcOrd="0" destOrd="0" parTransId="{16465B3E-CFDF-43A2-81AD-58360102B824}" sibTransId="{A384341E-A19B-462E-B089-C51AEC1A03E6}"/>
    <dgm:cxn modelId="{F8689A81-6DE8-4E53-B9E2-566BE6234B67}" srcId="{B25342BD-588A-4272-B296-DFFA87D878F3}" destId="{6B78C5AB-5554-49E6-B98E-4BED0959C249}" srcOrd="3" destOrd="0" parTransId="{0FF5968F-5049-42FA-829F-028EFCB3A1BF}" sibTransId="{4862830E-56AB-434D-9FCC-08DCE5E851B7}"/>
    <dgm:cxn modelId="{332BB482-82E5-40C0-9C6F-798BEAC80556}" type="presOf" srcId="{88BC2E69-0834-4314-A1D2-F589351EC55B}" destId="{C3323221-7CC0-45EB-83BC-9955AF88071E}" srcOrd="0" destOrd="0" presId="urn:microsoft.com/office/officeart/2008/layout/LinedList"/>
    <dgm:cxn modelId="{C3B107B5-9118-470C-B0D6-C0F4E26CE902}" type="presOf" srcId="{B6597786-5320-4E82-BAA5-37A693C79B04}" destId="{9BB8C9B1-0774-485F-9D78-2B4848AC90AA}" srcOrd="0" destOrd="0" presId="urn:microsoft.com/office/officeart/2008/layout/LinedList"/>
    <dgm:cxn modelId="{262AD0B8-6DBD-4466-8164-91D91BF225F8}" type="presOf" srcId="{6B78C5AB-5554-49E6-B98E-4BED0959C249}" destId="{A2FE5395-2E24-4818-A479-7E3E34C58FBB}" srcOrd="0" destOrd="0" presId="urn:microsoft.com/office/officeart/2008/layout/LinedList"/>
    <dgm:cxn modelId="{95E8BDC1-FAD9-45FF-A36C-33D8FC5AB5C3}" type="presOf" srcId="{608F27F7-1EA5-4230-9A01-96DF9CDA14CE}" destId="{F040329E-727E-4D64-80A6-11B5BD28B8D6}" srcOrd="0" destOrd="0" presId="urn:microsoft.com/office/officeart/2008/layout/LinedList"/>
    <dgm:cxn modelId="{604CF6C8-FFA1-41DA-A4C1-037D2C3448AE}" type="presOf" srcId="{B25342BD-588A-4272-B296-DFFA87D878F3}" destId="{EEFF4778-D8D7-4DD9-826C-6321DB7945C2}" srcOrd="0" destOrd="0" presId="urn:microsoft.com/office/officeart/2008/layout/LinedList"/>
    <dgm:cxn modelId="{C8519D78-AECC-4DE6-8819-58F6446C5765}" type="presParOf" srcId="{EEFF4778-D8D7-4DD9-826C-6321DB7945C2}" destId="{F9216FE5-0E1D-450A-8B71-64E3A56B3336}" srcOrd="0" destOrd="0" presId="urn:microsoft.com/office/officeart/2008/layout/LinedList"/>
    <dgm:cxn modelId="{5C5273CF-C5E7-4BB5-A3AD-1393062B3568}" type="presParOf" srcId="{EEFF4778-D8D7-4DD9-826C-6321DB7945C2}" destId="{AC9AF70E-FFBB-4FD2-AE58-930662B038CD}" srcOrd="1" destOrd="0" presId="urn:microsoft.com/office/officeart/2008/layout/LinedList"/>
    <dgm:cxn modelId="{FF89DC11-B6EF-4132-81C4-6B1033D3FF8E}" type="presParOf" srcId="{AC9AF70E-FFBB-4FD2-AE58-930662B038CD}" destId="{F040329E-727E-4D64-80A6-11B5BD28B8D6}" srcOrd="0" destOrd="0" presId="urn:microsoft.com/office/officeart/2008/layout/LinedList"/>
    <dgm:cxn modelId="{619373B1-7769-49D9-BF55-83D748757343}" type="presParOf" srcId="{AC9AF70E-FFBB-4FD2-AE58-930662B038CD}" destId="{493CAA50-ACE0-45B2-AD3E-78F48CFCD04C}" srcOrd="1" destOrd="0" presId="urn:microsoft.com/office/officeart/2008/layout/LinedList"/>
    <dgm:cxn modelId="{3FEBC092-F0F1-4354-8DB8-9E171D81905D}" type="presParOf" srcId="{EEFF4778-D8D7-4DD9-826C-6321DB7945C2}" destId="{46330C00-46FF-4F46-B5C0-0B8811D89E24}" srcOrd="2" destOrd="0" presId="urn:microsoft.com/office/officeart/2008/layout/LinedList"/>
    <dgm:cxn modelId="{885E176B-3FDC-4B6E-8929-723FEA6B87BF}" type="presParOf" srcId="{EEFF4778-D8D7-4DD9-826C-6321DB7945C2}" destId="{42F0957C-3EBD-4EF7-978B-FEB509C13F18}" srcOrd="3" destOrd="0" presId="urn:microsoft.com/office/officeart/2008/layout/LinedList"/>
    <dgm:cxn modelId="{BCEF3717-5710-4008-9E25-D5C24A2C736E}" type="presParOf" srcId="{42F0957C-3EBD-4EF7-978B-FEB509C13F18}" destId="{D683604F-9981-45E7-AA63-A3089469652F}" srcOrd="0" destOrd="0" presId="urn:microsoft.com/office/officeart/2008/layout/LinedList"/>
    <dgm:cxn modelId="{FE75686A-CBF0-49BF-93A4-DC2590AE5A9D}" type="presParOf" srcId="{42F0957C-3EBD-4EF7-978B-FEB509C13F18}" destId="{505BA6E7-211B-45A3-955D-3F78FFE8D0CA}" srcOrd="1" destOrd="0" presId="urn:microsoft.com/office/officeart/2008/layout/LinedList"/>
    <dgm:cxn modelId="{FD497373-610A-4E0E-84DF-E33ECC83CF2D}" type="presParOf" srcId="{EEFF4778-D8D7-4DD9-826C-6321DB7945C2}" destId="{40733874-FADC-49FE-AB13-D547691A7E3B}" srcOrd="4" destOrd="0" presId="urn:microsoft.com/office/officeart/2008/layout/LinedList"/>
    <dgm:cxn modelId="{D615EE44-EA66-4229-8BFC-134ECCAE186D}" type="presParOf" srcId="{EEFF4778-D8D7-4DD9-826C-6321DB7945C2}" destId="{254B703A-027A-414B-8A38-4C90C153B059}" srcOrd="5" destOrd="0" presId="urn:microsoft.com/office/officeart/2008/layout/LinedList"/>
    <dgm:cxn modelId="{A849DF79-2878-4964-924B-9B026062FFB6}" type="presParOf" srcId="{254B703A-027A-414B-8A38-4C90C153B059}" destId="{C3323221-7CC0-45EB-83BC-9955AF88071E}" srcOrd="0" destOrd="0" presId="urn:microsoft.com/office/officeart/2008/layout/LinedList"/>
    <dgm:cxn modelId="{92EA1626-1266-41C6-9A30-50EB7942D3B8}" type="presParOf" srcId="{254B703A-027A-414B-8A38-4C90C153B059}" destId="{4C899E92-EAC6-4653-B197-A68E99E7083A}" srcOrd="1" destOrd="0" presId="urn:microsoft.com/office/officeart/2008/layout/LinedList"/>
    <dgm:cxn modelId="{F9F487B8-6A63-4589-A7DB-E1D2711FDC29}" type="presParOf" srcId="{EEFF4778-D8D7-4DD9-826C-6321DB7945C2}" destId="{11AE82E9-D7B7-4492-9EE7-9C486F475CBC}" srcOrd="6" destOrd="0" presId="urn:microsoft.com/office/officeart/2008/layout/LinedList"/>
    <dgm:cxn modelId="{CDFC9579-610D-4C8F-96D4-44507CB80271}" type="presParOf" srcId="{EEFF4778-D8D7-4DD9-826C-6321DB7945C2}" destId="{9A9CE216-397F-4810-8227-0A4723ED970B}" srcOrd="7" destOrd="0" presId="urn:microsoft.com/office/officeart/2008/layout/LinedList"/>
    <dgm:cxn modelId="{B07C80D8-095A-40F0-84E5-F35C0198E30A}" type="presParOf" srcId="{9A9CE216-397F-4810-8227-0A4723ED970B}" destId="{A2FE5395-2E24-4818-A479-7E3E34C58FBB}" srcOrd="0" destOrd="0" presId="urn:microsoft.com/office/officeart/2008/layout/LinedList"/>
    <dgm:cxn modelId="{80645C35-1616-4660-87BA-BF7826ADDE5A}" type="presParOf" srcId="{9A9CE216-397F-4810-8227-0A4723ED970B}" destId="{A126A994-EF70-4416-A759-CD11D4D6DF27}" srcOrd="1" destOrd="0" presId="urn:microsoft.com/office/officeart/2008/layout/LinedList"/>
    <dgm:cxn modelId="{6B4DDA9C-A257-493F-A4F3-3C9A2C9C431D}" type="presParOf" srcId="{EEFF4778-D8D7-4DD9-826C-6321DB7945C2}" destId="{4B355BE6-C5E4-4BBC-B46A-B17EC3419999}" srcOrd="8" destOrd="0" presId="urn:microsoft.com/office/officeart/2008/layout/LinedList"/>
    <dgm:cxn modelId="{535C6C79-16FC-491C-A608-C445E3DC5E79}" type="presParOf" srcId="{EEFF4778-D8D7-4DD9-826C-6321DB7945C2}" destId="{BF93E84B-F452-4B6E-A332-02FD20B7294C}" srcOrd="9" destOrd="0" presId="urn:microsoft.com/office/officeart/2008/layout/LinedList"/>
    <dgm:cxn modelId="{F137E547-2380-49CD-A5AF-8F4141DCF62B}" type="presParOf" srcId="{BF93E84B-F452-4B6E-A332-02FD20B7294C}" destId="{CFBFE22A-495E-4C29-8D31-4086EB93C824}" srcOrd="0" destOrd="0" presId="urn:microsoft.com/office/officeart/2008/layout/LinedList"/>
    <dgm:cxn modelId="{173B3285-B88A-4D4A-8423-5186F53E52C2}" type="presParOf" srcId="{BF93E84B-F452-4B6E-A332-02FD20B7294C}" destId="{7FC4DECE-722F-4AA6-974E-1E01504571CA}" srcOrd="1" destOrd="0" presId="urn:microsoft.com/office/officeart/2008/layout/LinedList"/>
    <dgm:cxn modelId="{B84C4C2D-FF93-440B-8E35-5C17D7E60DE5}" type="presParOf" srcId="{EEFF4778-D8D7-4DD9-826C-6321DB7945C2}" destId="{36099E59-FDC1-4093-8C14-B06D9A392DF9}" srcOrd="10" destOrd="0" presId="urn:microsoft.com/office/officeart/2008/layout/LinedList"/>
    <dgm:cxn modelId="{9C114C66-9F99-49CE-B7FD-0B020C5FAA5F}" type="presParOf" srcId="{EEFF4778-D8D7-4DD9-826C-6321DB7945C2}" destId="{C63395B6-7212-4070-A9C0-27280FF14949}" srcOrd="11" destOrd="0" presId="urn:microsoft.com/office/officeart/2008/layout/LinedList"/>
    <dgm:cxn modelId="{B897944F-E870-4841-8A98-EDE1EFF894F3}" type="presParOf" srcId="{C63395B6-7212-4070-A9C0-27280FF14949}" destId="{9BB8C9B1-0774-485F-9D78-2B4848AC90AA}" srcOrd="0" destOrd="0" presId="urn:microsoft.com/office/officeart/2008/layout/LinedList"/>
    <dgm:cxn modelId="{4FAF8DE2-A0AA-4ACF-B7AC-05EB21A20AD6}" type="presParOf" srcId="{C63395B6-7212-4070-A9C0-27280FF14949}" destId="{3822CB25-FD8A-4905-9463-E74DF43ECCF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5342BD-588A-4272-B296-DFFA87D878F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08F27F7-1EA5-4230-9A01-96DF9CDA14CE}">
      <dgm:prSet custT="1"/>
      <dgm:spPr/>
      <dgm:t>
        <a:bodyPr/>
        <a:lstStyle/>
        <a:p>
          <a:r>
            <a:rPr lang="en-US" sz="1400" b="0" i="0" dirty="0"/>
            <a:t>Pennsylvania – 239 million MWHs (2022)</a:t>
          </a:r>
        </a:p>
        <a:p>
          <a:r>
            <a:rPr lang="en-US" sz="1400" b="0" i="0" dirty="0"/>
            <a:t>	              235 million MWHs (2023)</a:t>
          </a:r>
        </a:p>
        <a:p>
          <a:r>
            <a:rPr lang="en-US" sz="1400" b="0" i="0" dirty="0"/>
            <a:t>	             241 million MWHs (2024)</a:t>
          </a:r>
        </a:p>
        <a:p>
          <a:r>
            <a:rPr lang="en-US" sz="1400" b="0" i="0" dirty="0"/>
            <a:t>			</a:t>
          </a:r>
          <a:endParaRPr lang="en-US" sz="1400" dirty="0"/>
        </a:p>
      </dgm:t>
    </dgm:pt>
    <dgm:pt modelId="{16465B3E-CFDF-43A2-81AD-58360102B824}" type="parTrans" cxnId="{0D083F30-3838-4A49-AB4D-DDA042D8B213}">
      <dgm:prSet/>
      <dgm:spPr/>
      <dgm:t>
        <a:bodyPr/>
        <a:lstStyle/>
        <a:p>
          <a:endParaRPr lang="en-US"/>
        </a:p>
      </dgm:t>
    </dgm:pt>
    <dgm:pt modelId="{A384341E-A19B-462E-B089-C51AEC1A03E6}" type="sibTrans" cxnId="{0D083F30-3838-4A49-AB4D-DDA042D8B213}">
      <dgm:prSet/>
      <dgm:spPr/>
      <dgm:t>
        <a:bodyPr/>
        <a:lstStyle/>
        <a:p>
          <a:endParaRPr lang="en-US"/>
        </a:p>
      </dgm:t>
    </dgm:pt>
    <dgm:pt modelId="{FF93FAE3-9255-45C4-9940-D5F711E4E4C3}">
      <dgm:prSet custT="1"/>
      <dgm:spPr/>
      <dgm:t>
        <a:bodyPr/>
        <a:lstStyle/>
        <a:p>
          <a:r>
            <a:rPr lang="en-US" sz="1400" dirty="0"/>
            <a:t>Illinois  – 185 million MWHs (2022)</a:t>
          </a:r>
        </a:p>
        <a:p>
          <a:r>
            <a:rPr lang="en-US" sz="1400" dirty="0"/>
            <a:t>                   177 million MWHS (2023)</a:t>
          </a:r>
        </a:p>
        <a:p>
          <a:r>
            <a:rPr lang="en-US" sz="1400" dirty="0"/>
            <a:t>                  185 </a:t>
          </a:r>
          <a:r>
            <a:rPr lang="en-US" sz="1400" b="0" i="0" dirty="0"/>
            <a:t>million MWHs (2024)</a:t>
          </a:r>
          <a:endParaRPr lang="en-US" sz="1400" dirty="0"/>
        </a:p>
      </dgm:t>
    </dgm:pt>
    <dgm:pt modelId="{E14BF256-3B09-4451-B9BF-723AE822426E}" type="parTrans" cxnId="{2809CB2E-CBDC-40C1-AF67-F74BEE06F330}">
      <dgm:prSet/>
      <dgm:spPr/>
      <dgm:t>
        <a:bodyPr/>
        <a:lstStyle/>
        <a:p>
          <a:endParaRPr lang="en-US"/>
        </a:p>
      </dgm:t>
    </dgm:pt>
    <dgm:pt modelId="{B7DFD769-58E9-4E40-B055-2E9522115BE4}" type="sibTrans" cxnId="{2809CB2E-CBDC-40C1-AF67-F74BEE06F330}">
      <dgm:prSet/>
      <dgm:spPr/>
      <dgm:t>
        <a:bodyPr/>
        <a:lstStyle/>
        <a:p>
          <a:endParaRPr lang="en-US"/>
        </a:p>
      </dgm:t>
    </dgm:pt>
    <dgm:pt modelId="{88BC2E69-0834-4314-A1D2-F589351EC55B}">
      <dgm:prSet custT="1"/>
      <dgm:spPr/>
      <dgm:t>
        <a:bodyPr/>
        <a:lstStyle/>
        <a:p>
          <a:r>
            <a:rPr lang="en-US" sz="1400" dirty="0"/>
            <a:t>Ohio  – 135 million MWHs (2022)</a:t>
          </a:r>
        </a:p>
        <a:p>
          <a:r>
            <a:rPr lang="en-US" sz="1400" dirty="0"/>
            <a:t>               133 million MWHs (2023)</a:t>
          </a:r>
        </a:p>
        <a:p>
          <a:r>
            <a:rPr lang="en-US" sz="1400" dirty="0"/>
            <a:t>               142 </a:t>
          </a:r>
          <a:r>
            <a:rPr lang="en-US" sz="1400" b="0" i="0" dirty="0"/>
            <a:t>million MWHs (2024)</a:t>
          </a:r>
          <a:endParaRPr lang="en-US" sz="1400" dirty="0"/>
        </a:p>
      </dgm:t>
    </dgm:pt>
    <dgm:pt modelId="{B7504CE7-E8FA-4A62-AF50-C264459274CB}" type="parTrans" cxnId="{6F801C0E-A61C-46A7-9D94-2B416C6E7DE4}">
      <dgm:prSet/>
      <dgm:spPr/>
      <dgm:t>
        <a:bodyPr/>
        <a:lstStyle/>
        <a:p>
          <a:endParaRPr lang="en-US"/>
        </a:p>
      </dgm:t>
    </dgm:pt>
    <dgm:pt modelId="{2C63CAB5-B46E-4695-BE50-E705248EB66E}" type="sibTrans" cxnId="{6F801C0E-A61C-46A7-9D94-2B416C6E7DE4}">
      <dgm:prSet/>
      <dgm:spPr/>
      <dgm:t>
        <a:bodyPr/>
        <a:lstStyle/>
        <a:p>
          <a:endParaRPr lang="en-US"/>
        </a:p>
      </dgm:t>
    </dgm:pt>
    <dgm:pt modelId="{6B78C5AB-5554-49E6-B98E-4BED0959C249}">
      <dgm:prSet custT="1"/>
      <dgm:spPr/>
      <dgm:t>
        <a:bodyPr/>
        <a:lstStyle/>
        <a:p>
          <a:r>
            <a:rPr lang="en-US" sz="1400" dirty="0"/>
            <a:t>New Jersey – 65 million MWHs (2022)</a:t>
          </a:r>
        </a:p>
        <a:p>
          <a:r>
            <a:rPr lang="en-US" sz="1400" dirty="0"/>
            <a:t>	          64 millions MWHs (2023)</a:t>
          </a:r>
        </a:p>
        <a:p>
          <a:r>
            <a:rPr lang="en-US" sz="1400" dirty="0"/>
            <a:t>                           60 </a:t>
          </a:r>
          <a:r>
            <a:rPr lang="en-US" sz="1400" b="0" i="0" dirty="0"/>
            <a:t>million MWHs (2024)</a:t>
          </a:r>
          <a:endParaRPr lang="en-US" sz="1400" dirty="0"/>
        </a:p>
      </dgm:t>
    </dgm:pt>
    <dgm:pt modelId="{0FF5968F-5049-42FA-829F-028EFCB3A1BF}" type="parTrans" cxnId="{F8689A81-6DE8-4E53-B9E2-566BE6234B67}">
      <dgm:prSet/>
      <dgm:spPr/>
      <dgm:t>
        <a:bodyPr/>
        <a:lstStyle/>
        <a:p>
          <a:endParaRPr lang="en-US"/>
        </a:p>
      </dgm:t>
    </dgm:pt>
    <dgm:pt modelId="{4862830E-56AB-434D-9FCC-08DCE5E851B7}" type="sibTrans" cxnId="{F8689A81-6DE8-4E53-B9E2-566BE6234B67}">
      <dgm:prSet/>
      <dgm:spPr/>
      <dgm:t>
        <a:bodyPr/>
        <a:lstStyle/>
        <a:p>
          <a:endParaRPr lang="en-US"/>
        </a:p>
      </dgm:t>
    </dgm:pt>
    <dgm:pt modelId="{B6597786-5320-4E82-BAA5-37A693C79B04}">
      <dgm:prSet custT="1"/>
      <dgm:spPr/>
      <dgm:t>
        <a:bodyPr/>
        <a:lstStyle/>
        <a:p>
          <a:r>
            <a:rPr lang="en-US" sz="1400" i="0" dirty="0"/>
            <a:t>National Total -  4.23 billion MWHs (2022)</a:t>
          </a:r>
        </a:p>
        <a:p>
          <a:r>
            <a:rPr lang="en-US" sz="1400" i="0" dirty="0"/>
            <a:t>                                  4.18 billion  MWHs (2023)</a:t>
          </a:r>
        </a:p>
        <a:p>
          <a:r>
            <a:rPr lang="en-US" sz="1400" i="1" dirty="0"/>
            <a:t>                                  4.30 billion MWHs (2024)</a:t>
          </a:r>
        </a:p>
        <a:p>
          <a:r>
            <a:rPr lang="en-US" sz="1400" i="1" dirty="0"/>
            <a:t>Source:  https://www.eia.gov/electricity/annual/html/epa_03_07.html</a:t>
          </a:r>
          <a:endParaRPr lang="en-US" sz="1400" dirty="0"/>
        </a:p>
      </dgm:t>
    </dgm:pt>
    <dgm:pt modelId="{128C19B0-B034-4724-A087-0B7AE6DBC9CD}" type="sibTrans" cxnId="{FDCB9E07-F6A7-48F7-83D3-9F58FD0B543C}">
      <dgm:prSet/>
      <dgm:spPr/>
      <dgm:t>
        <a:bodyPr/>
        <a:lstStyle/>
        <a:p>
          <a:endParaRPr lang="en-US"/>
        </a:p>
      </dgm:t>
    </dgm:pt>
    <dgm:pt modelId="{4C095C45-C667-4DF2-A9F2-F1730D83C69D}" type="parTrans" cxnId="{FDCB9E07-F6A7-48F7-83D3-9F58FD0B543C}">
      <dgm:prSet/>
      <dgm:spPr/>
      <dgm:t>
        <a:bodyPr/>
        <a:lstStyle/>
        <a:p>
          <a:endParaRPr lang="en-US"/>
        </a:p>
      </dgm:t>
    </dgm:pt>
    <dgm:pt modelId="{94A03C59-07F8-40C0-B08A-6606EC01794B}">
      <dgm:prSet custT="1"/>
      <dgm:spPr/>
      <dgm:t>
        <a:bodyPr/>
        <a:lstStyle/>
        <a:p>
          <a:r>
            <a:rPr lang="en-US" sz="1400" dirty="0"/>
            <a:t>Maryland – 37 million MWHs (2022)</a:t>
          </a:r>
        </a:p>
        <a:p>
          <a:r>
            <a:rPr lang="en-US" sz="1400" dirty="0"/>
            <a:t>                       36 million MWs (2023)</a:t>
          </a:r>
        </a:p>
        <a:p>
          <a:r>
            <a:rPr lang="en-US" sz="1400" dirty="0"/>
            <a:t>                       35 </a:t>
          </a:r>
          <a:r>
            <a:rPr lang="en-US" sz="1400" b="0" i="0" dirty="0"/>
            <a:t>million MWHs (2024)</a:t>
          </a:r>
          <a:endParaRPr lang="en-US" sz="1400" dirty="0"/>
        </a:p>
      </dgm:t>
    </dgm:pt>
    <dgm:pt modelId="{4BB2C924-3FE9-42AE-8105-80D87C3BDF8F}" type="sibTrans" cxnId="{55E79523-9332-4AB7-B221-E9E94F80FD61}">
      <dgm:prSet/>
      <dgm:spPr/>
      <dgm:t>
        <a:bodyPr/>
        <a:lstStyle/>
        <a:p>
          <a:endParaRPr lang="en-US"/>
        </a:p>
      </dgm:t>
    </dgm:pt>
    <dgm:pt modelId="{B335D7D9-B99C-4C37-8A36-BF6FA28FBDA5}" type="parTrans" cxnId="{55E79523-9332-4AB7-B221-E9E94F80FD61}">
      <dgm:prSet/>
      <dgm:spPr/>
      <dgm:t>
        <a:bodyPr/>
        <a:lstStyle/>
        <a:p>
          <a:endParaRPr lang="en-US"/>
        </a:p>
      </dgm:t>
    </dgm:pt>
    <dgm:pt modelId="{B84F8C94-1DDA-41AF-BE89-610A860DD776}" type="pres">
      <dgm:prSet presAssocID="{B25342BD-588A-4272-B296-DFFA87D878F3}" presName="vert0" presStyleCnt="0">
        <dgm:presLayoutVars>
          <dgm:dir/>
          <dgm:animOne val="branch"/>
          <dgm:animLvl val="lvl"/>
        </dgm:presLayoutVars>
      </dgm:prSet>
      <dgm:spPr/>
    </dgm:pt>
    <dgm:pt modelId="{3AB8B179-5F2F-49B3-8D66-776ED8861436}" type="pres">
      <dgm:prSet presAssocID="{608F27F7-1EA5-4230-9A01-96DF9CDA14CE}" presName="thickLine" presStyleLbl="alignNode1" presStyleIdx="0" presStyleCnt="6"/>
      <dgm:spPr/>
    </dgm:pt>
    <dgm:pt modelId="{096A3307-9616-422E-AD95-B3874592D516}" type="pres">
      <dgm:prSet presAssocID="{608F27F7-1EA5-4230-9A01-96DF9CDA14CE}" presName="horz1" presStyleCnt="0"/>
      <dgm:spPr/>
    </dgm:pt>
    <dgm:pt modelId="{DDA8E0AD-B59E-4013-89B8-0B49D8BFCF20}" type="pres">
      <dgm:prSet presAssocID="{608F27F7-1EA5-4230-9A01-96DF9CDA14CE}" presName="tx1" presStyleLbl="revTx" presStyleIdx="0" presStyleCnt="6"/>
      <dgm:spPr/>
    </dgm:pt>
    <dgm:pt modelId="{8ED4BB38-EE2D-4BD1-9E7E-CABF7E7B48AD}" type="pres">
      <dgm:prSet presAssocID="{608F27F7-1EA5-4230-9A01-96DF9CDA14CE}" presName="vert1" presStyleCnt="0"/>
      <dgm:spPr/>
    </dgm:pt>
    <dgm:pt modelId="{C94FB8DE-2E5E-4464-A84E-9F7B9B9E032F}" type="pres">
      <dgm:prSet presAssocID="{FF93FAE3-9255-45C4-9940-D5F711E4E4C3}" presName="thickLine" presStyleLbl="alignNode1" presStyleIdx="1" presStyleCnt="6"/>
      <dgm:spPr/>
    </dgm:pt>
    <dgm:pt modelId="{7E1B08DE-5D80-436B-AB20-6E13D487B540}" type="pres">
      <dgm:prSet presAssocID="{FF93FAE3-9255-45C4-9940-D5F711E4E4C3}" presName="horz1" presStyleCnt="0"/>
      <dgm:spPr/>
    </dgm:pt>
    <dgm:pt modelId="{89E4E6C0-EA26-4B35-8E8E-AA26256697C7}" type="pres">
      <dgm:prSet presAssocID="{FF93FAE3-9255-45C4-9940-D5F711E4E4C3}" presName="tx1" presStyleLbl="revTx" presStyleIdx="1" presStyleCnt="6"/>
      <dgm:spPr/>
    </dgm:pt>
    <dgm:pt modelId="{227F10C8-D24F-4565-A7E7-051471C6B700}" type="pres">
      <dgm:prSet presAssocID="{FF93FAE3-9255-45C4-9940-D5F711E4E4C3}" presName="vert1" presStyleCnt="0"/>
      <dgm:spPr/>
    </dgm:pt>
    <dgm:pt modelId="{0A77CC8C-1C7F-486E-81BD-D69331FCC317}" type="pres">
      <dgm:prSet presAssocID="{88BC2E69-0834-4314-A1D2-F589351EC55B}" presName="thickLine" presStyleLbl="alignNode1" presStyleIdx="2" presStyleCnt="6"/>
      <dgm:spPr/>
    </dgm:pt>
    <dgm:pt modelId="{8FFBB568-0B02-4A37-866E-4052D2E57EBD}" type="pres">
      <dgm:prSet presAssocID="{88BC2E69-0834-4314-A1D2-F589351EC55B}" presName="horz1" presStyleCnt="0"/>
      <dgm:spPr/>
    </dgm:pt>
    <dgm:pt modelId="{B0BEA3D6-B742-4DEB-8A14-C17B9AF17985}" type="pres">
      <dgm:prSet presAssocID="{88BC2E69-0834-4314-A1D2-F589351EC55B}" presName="tx1" presStyleLbl="revTx" presStyleIdx="2" presStyleCnt="6"/>
      <dgm:spPr/>
    </dgm:pt>
    <dgm:pt modelId="{6DD9F755-47F6-4BED-9D82-51DF7AD47395}" type="pres">
      <dgm:prSet presAssocID="{88BC2E69-0834-4314-A1D2-F589351EC55B}" presName="vert1" presStyleCnt="0"/>
      <dgm:spPr/>
    </dgm:pt>
    <dgm:pt modelId="{5E35FBE8-21E6-483F-87D3-F09664F62F9E}" type="pres">
      <dgm:prSet presAssocID="{6B78C5AB-5554-49E6-B98E-4BED0959C249}" presName="thickLine" presStyleLbl="alignNode1" presStyleIdx="3" presStyleCnt="6"/>
      <dgm:spPr/>
    </dgm:pt>
    <dgm:pt modelId="{6A03C2F8-1408-4CA8-B605-B52135CDC55E}" type="pres">
      <dgm:prSet presAssocID="{6B78C5AB-5554-49E6-B98E-4BED0959C249}" presName="horz1" presStyleCnt="0"/>
      <dgm:spPr/>
    </dgm:pt>
    <dgm:pt modelId="{9485C15D-4590-4CB2-BA7B-4DF5B5A5EB49}" type="pres">
      <dgm:prSet presAssocID="{6B78C5AB-5554-49E6-B98E-4BED0959C249}" presName="tx1" presStyleLbl="revTx" presStyleIdx="3" presStyleCnt="6"/>
      <dgm:spPr/>
    </dgm:pt>
    <dgm:pt modelId="{81161DB9-0E9B-4D10-857A-12AABD050A5E}" type="pres">
      <dgm:prSet presAssocID="{6B78C5AB-5554-49E6-B98E-4BED0959C249}" presName="vert1" presStyleCnt="0"/>
      <dgm:spPr/>
    </dgm:pt>
    <dgm:pt modelId="{2314A235-6508-4D59-8712-B790CF6B1ABB}" type="pres">
      <dgm:prSet presAssocID="{94A03C59-07F8-40C0-B08A-6606EC01794B}" presName="thickLine" presStyleLbl="alignNode1" presStyleIdx="4" presStyleCnt="6"/>
      <dgm:spPr/>
    </dgm:pt>
    <dgm:pt modelId="{D25E691B-C56C-4C8C-BAEB-A6A9F8EFC078}" type="pres">
      <dgm:prSet presAssocID="{94A03C59-07F8-40C0-B08A-6606EC01794B}" presName="horz1" presStyleCnt="0"/>
      <dgm:spPr/>
    </dgm:pt>
    <dgm:pt modelId="{5C9A2E44-66F3-411E-82D1-9B589ED4FA93}" type="pres">
      <dgm:prSet presAssocID="{94A03C59-07F8-40C0-B08A-6606EC01794B}" presName="tx1" presStyleLbl="revTx" presStyleIdx="4" presStyleCnt="6"/>
      <dgm:spPr/>
    </dgm:pt>
    <dgm:pt modelId="{49ACD3F8-5B56-400A-ABAA-829BE88343C3}" type="pres">
      <dgm:prSet presAssocID="{94A03C59-07F8-40C0-B08A-6606EC01794B}" presName="vert1" presStyleCnt="0"/>
      <dgm:spPr/>
    </dgm:pt>
    <dgm:pt modelId="{67ED4E23-FD5A-44CD-A5F1-EE24A44158A2}" type="pres">
      <dgm:prSet presAssocID="{B6597786-5320-4E82-BAA5-37A693C79B04}" presName="thickLine" presStyleLbl="alignNode1" presStyleIdx="5" presStyleCnt="6"/>
      <dgm:spPr/>
    </dgm:pt>
    <dgm:pt modelId="{6B703629-CD50-4034-A001-0BD4CC405955}" type="pres">
      <dgm:prSet presAssocID="{B6597786-5320-4E82-BAA5-37A693C79B04}" presName="horz1" presStyleCnt="0"/>
      <dgm:spPr/>
    </dgm:pt>
    <dgm:pt modelId="{86A202C2-F1E4-4346-B408-90C7B717D01E}" type="pres">
      <dgm:prSet presAssocID="{B6597786-5320-4E82-BAA5-37A693C79B04}" presName="tx1" presStyleLbl="revTx" presStyleIdx="5" presStyleCnt="6"/>
      <dgm:spPr/>
    </dgm:pt>
    <dgm:pt modelId="{359FFFE2-779A-4115-91A6-C1E6437291C8}" type="pres">
      <dgm:prSet presAssocID="{B6597786-5320-4E82-BAA5-37A693C79B04}" presName="vert1" presStyleCnt="0"/>
      <dgm:spPr/>
    </dgm:pt>
  </dgm:ptLst>
  <dgm:cxnLst>
    <dgm:cxn modelId="{FDCB9E07-F6A7-48F7-83D3-9F58FD0B543C}" srcId="{B25342BD-588A-4272-B296-DFFA87D878F3}" destId="{B6597786-5320-4E82-BAA5-37A693C79B04}" srcOrd="5" destOrd="0" parTransId="{4C095C45-C667-4DF2-A9F2-F1730D83C69D}" sibTransId="{128C19B0-B034-4724-A087-0B7AE6DBC9CD}"/>
    <dgm:cxn modelId="{A980EB0D-4C0B-45C5-90D3-245A8BBF51EF}" type="presOf" srcId="{6B78C5AB-5554-49E6-B98E-4BED0959C249}" destId="{9485C15D-4590-4CB2-BA7B-4DF5B5A5EB49}" srcOrd="0" destOrd="0" presId="urn:microsoft.com/office/officeart/2008/layout/LinedList"/>
    <dgm:cxn modelId="{6F801C0E-A61C-46A7-9D94-2B416C6E7DE4}" srcId="{B25342BD-588A-4272-B296-DFFA87D878F3}" destId="{88BC2E69-0834-4314-A1D2-F589351EC55B}" srcOrd="2" destOrd="0" parTransId="{B7504CE7-E8FA-4A62-AF50-C264459274CB}" sibTransId="{2C63CAB5-B46E-4695-BE50-E705248EB66E}"/>
    <dgm:cxn modelId="{55E79523-9332-4AB7-B221-E9E94F80FD61}" srcId="{B25342BD-588A-4272-B296-DFFA87D878F3}" destId="{94A03C59-07F8-40C0-B08A-6606EC01794B}" srcOrd="4" destOrd="0" parTransId="{B335D7D9-B99C-4C37-8A36-BF6FA28FBDA5}" sibTransId="{4BB2C924-3FE9-42AE-8105-80D87C3BDF8F}"/>
    <dgm:cxn modelId="{2809CB2E-CBDC-40C1-AF67-F74BEE06F330}" srcId="{B25342BD-588A-4272-B296-DFFA87D878F3}" destId="{FF93FAE3-9255-45C4-9940-D5F711E4E4C3}" srcOrd="1" destOrd="0" parTransId="{E14BF256-3B09-4451-B9BF-723AE822426E}" sibTransId="{B7DFD769-58E9-4E40-B055-2E9522115BE4}"/>
    <dgm:cxn modelId="{0D083F30-3838-4A49-AB4D-DDA042D8B213}" srcId="{B25342BD-588A-4272-B296-DFFA87D878F3}" destId="{608F27F7-1EA5-4230-9A01-96DF9CDA14CE}" srcOrd="0" destOrd="0" parTransId="{16465B3E-CFDF-43A2-81AD-58360102B824}" sibTransId="{A384341E-A19B-462E-B089-C51AEC1A03E6}"/>
    <dgm:cxn modelId="{B8E41637-0D02-47B9-BD6F-37F0C0FB9B52}" type="presOf" srcId="{B25342BD-588A-4272-B296-DFFA87D878F3}" destId="{B84F8C94-1DDA-41AF-BE89-610A860DD776}" srcOrd="0" destOrd="0" presId="urn:microsoft.com/office/officeart/2008/layout/LinedList"/>
    <dgm:cxn modelId="{E722E341-7C4C-465C-8856-E1408E12C964}" type="presOf" srcId="{608F27F7-1EA5-4230-9A01-96DF9CDA14CE}" destId="{DDA8E0AD-B59E-4013-89B8-0B49D8BFCF20}" srcOrd="0" destOrd="0" presId="urn:microsoft.com/office/officeart/2008/layout/LinedList"/>
    <dgm:cxn modelId="{4C41626F-3E78-459A-A26E-A1846047690B}" type="presOf" srcId="{B6597786-5320-4E82-BAA5-37A693C79B04}" destId="{86A202C2-F1E4-4346-B408-90C7B717D01E}" srcOrd="0" destOrd="0" presId="urn:microsoft.com/office/officeart/2008/layout/LinedList"/>
    <dgm:cxn modelId="{9F188970-74DD-4E4E-A0B4-22C34DF4FC5E}" type="presOf" srcId="{94A03C59-07F8-40C0-B08A-6606EC01794B}" destId="{5C9A2E44-66F3-411E-82D1-9B589ED4FA93}" srcOrd="0" destOrd="0" presId="urn:microsoft.com/office/officeart/2008/layout/LinedList"/>
    <dgm:cxn modelId="{F8689A81-6DE8-4E53-B9E2-566BE6234B67}" srcId="{B25342BD-588A-4272-B296-DFFA87D878F3}" destId="{6B78C5AB-5554-49E6-B98E-4BED0959C249}" srcOrd="3" destOrd="0" parTransId="{0FF5968F-5049-42FA-829F-028EFCB3A1BF}" sibTransId="{4862830E-56AB-434D-9FCC-08DCE5E851B7}"/>
    <dgm:cxn modelId="{724BD6C2-4B0C-4CF1-9D7E-0194598C3E54}" type="presOf" srcId="{FF93FAE3-9255-45C4-9940-D5F711E4E4C3}" destId="{89E4E6C0-EA26-4B35-8E8E-AA26256697C7}" srcOrd="0" destOrd="0" presId="urn:microsoft.com/office/officeart/2008/layout/LinedList"/>
    <dgm:cxn modelId="{66D497FE-9847-4A0F-9425-0CA09405C515}" type="presOf" srcId="{88BC2E69-0834-4314-A1D2-F589351EC55B}" destId="{B0BEA3D6-B742-4DEB-8A14-C17B9AF17985}" srcOrd="0" destOrd="0" presId="urn:microsoft.com/office/officeart/2008/layout/LinedList"/>
    <dgm:cxn modelId="{8ECD455C-F1C5-4B71-BA7C-7DF700B48A5A}" type="presParOf" srcId="{B84F8C94-1DDA-41AF-BE89-610A860DD776}" destId="{3AB8B179-5F2F-49B3-8D66-776ED8861436}" srcOrd="0" destOrd="0" presId="urn:microsoft.com/office/officeart/2008/layout/LinedList"/>
    <dgm:cxn modelId="{473CE13D-C682-40A3-81F1-52A97B7525D1}" type="presParOf" srcId="{B84F8C94-1DDA-41AF-BE89-610A860DD776}" destId="{096A3307-9616-422E-AD95-B3874592D516}" srcOrd="1" destOrd="0" presId="urn:microsoft.com/office/officeart/2008/layout/LinedList"/>
    <dgm:cxn modelId="{75379D18-DEC0-4859-9FBC-F31E1693A343}" type="presParOf" srcId="{096A3307-9616-422E-AD95-B3874592D516}" destId="{DDA8E0AD-B59E-4013-89B8-0B49D8BFCF20}" srcOrd="0" destOrd="0" presId="urn:microsoft.com/office/officeart/2008/layout/LinedList"/>
    <dgm:cxn modelId="{D19E0D7F-28FA-4136-8B97-4827DFE7C75A}" type="presParOf" srcId="{096A3307-9616-422E-AD95-B3874592D516}" destId="{8ED4BB38-EE2D-4BD1-9E7E-CABF7E7B48AD}" srcOrd="1" destOrd="0" presId="urn:microsoft.com/office/officeart/2008/layout/LinedList"/>
    <dgm:cxn modelId="{3F93D36B-ACC7-4E2C-88F8-E332AFE44187}" type="presParOf" srcId="{B84F8C94-1DDA-41AF-BE89-610A860DD776}" destId="{C94FB8DE-2E5E-4464-A84E-9F7B9B9E032F}" srcOrd="2" destOrd="0" presId="urn:microsoft.com/office/officeart/2008/layout/LinedList"/>
    <dgm:cxn modelId="{CF93DA9E-7C28-4B87-AB7F-BCF70E1E2FB3}" type="presParOf" srcId="{B84F8C94-1DDA-41AF-BE89-610A860DD776}" destId="{7E1B08DE-5D80-436B-AB20-6E13D487B540}" srcOrd="3" destOrd="0" presId="urn:microsoft.com/office/officeart/2008/layout/LinedList"/>
    <dgm:cxn modelId="{E7786E3A-DF08-40E5-9D1F-54AD88AEAB95}" type="presParOf" srcId="{7E1B08DE-5D80-436B-AB20-6E13D487B540}" destId="{89E4E6C0-EA26-4B35-8E8E-AA26256697C7}" srcOrd="0" destOrd="0" presId="urn:microsoft.com/office/officeart/2008/layout/LinedList"/>
    <dgm:cxn modelId="{4697D5C0-E02A-4B12-9CF0-E853D0F9CF37}" type="presParOf" srcId="{7E1B08DE-5D80-436B-AB20-6E13D487B540}" destId="{227F10C8-D24F-4565-A7E7-051471C6B700}" srcOrd="1" destOrd="0" presId="urn:microsoft.com/office/officeart/2008/layout/LinedList"/>
    <dgm:cxn modelId="{81CBB10E-2093-4E72-9640-930DB33091C3}" type="presParOf" srcId="{B84F8C94-1DDA-41AF-BE89-610A860DD776}" destId="{0A77CC8C-1C7F-486E-81BD-D69331FCC317}" srcOrd="4" destOrd="0" presId="urn:microsoft.com/office/officeart/2008/layout/LinedList"/>
    <dgm:cxn modelId="{742C9AE9-0293-4F21-8865-F75184EC7E5E}" type="presParOf" srcId="{B84F8C94-1DDA-41AF-BE89-610A860DD776}" destId="{8FFBB568-0B02-4A37-866E-4052D2E57EBD}" srcOrd="5" destOrd="0" presId="urn:microsoft.com/office/officeart/2008/layout/LinedList"/>
    <dgm:cxn modelId="{D56A5B76-CAD1-4AAC-A44F-27547DF73218}" type="presParOf" srcId="{8FFBB568-0B02-4A37-866E-4052D2E57EBD}" destId="{B0BEA3D6-B742-4DEB-8A14-C17B9AF17985}" srcOrd="0" destOrd="0" presId="urn:microsoft.com/office/officeart/2008/layout/LinedList"/>
    <dgm:cxn modelId="{A48C1783-C139-498E-ADD2-603500699CCF}" type="presParOf" srcId="{8FFBB568-0B02-4A37-866E-4052D2E57EBD}" destId="{6DD9F755-47F6-4BED-9D82-51DF7AD47395}" srcOrd="1" destOrd="0" presId="urn:microsoft.com/office/officeart/2008/layout/LinedList"/>
    <dgm:cxn modelId="{2C905F87-E39C-48AE-974F-ECD1759B216A}" type="presParOf" srcId="{B84F8C94-1DDA-41AF-BE89-610A860DD776}" destId="{5E35FBE8-21E6-483F-87D3-F09664F62F9E}" srcOrd="6" destOrd="0" presId="urn:microsoft.com/office/officeart/2008/layout/LinedList"/>
    <dgm:cxn modelId="{30E0DCC5-4546-4DA1-A8BB-D5B378DAE6E9}" type="presParOf" srcId="{B84F8C94-1DDA-41AF-BE89-610A860DD776}" destId="{6A03C2F8-1408-4CA8-B605-B52135CDC55E}" srcOrd="7" destOrd="0" presId="urn:microsoft.com/office/officeart/2008/layout/LinedList"/>
    <dgm:cxn modelId="{25CFBB46-4DC1-402A-BC92-2403C3295361}" type="presParOf" srcId="{6A03C2F8-1408-4CA8-B605-B52135CDC55E}" destId="{9485C15D-4590-4CB2-BA7B-4DF5B5A5EB49}" srcOrd="0" destOrd="0" presId="urn:microsoft.com/office/officeart/2008/layout/LinedList"/>
    <dgm:cxn modelId="{2600AFED-C8E9-4479-A4B0-600DC18D9E5B}" type="presParOf" srcId="{6A03C2F8-1408-4CA8-B605-B52135CDC55E}" destId="{81161DB9-0E9B-4D10-857A-12AABD050A5E}" srcOrd="1" destOrd="0" presId="urn:microsoft.com/office/officeart/2008/layout/LinedList"/>
    <dgm:cxn modelId="{B211BF07-58BA-492E-A256-85A67327D112}" type="presParOf" srcId="{B84F8C94-1DDA-41AF-BE89-610A860DD776}" destId="{2314A235-6508-4D59-8712-B790CF6B1ABB}" srcOrd="8" destOrd="0" presId="urn:microsoft.com/office/officeart/2008/layout/LinedList"/>
    <dgm:cxn modelId="{1B014A82-7DE3-48E6-A8BE-948DC042E875}" type="presParOf" srcId="{B84F8C94-1DDA-41AF-BE89-610A860DD776}" destId="{D25E691B-C56C-4C8C-BAEB-A6A9F8EFC078}" srcOrd="9" destOrd="0" presId="urn:microsoft.com/office/officeart/2008/layout/LinedList"/>
    <dgm:cxn modelId="{22F37CDE-6A74-4EE2-BB03-9D854455D80E}" type="presParOf" srcId="{D25E691B-C56C-4C8C-BAEB-A6A9F8EFC078}" destId="{5C9A2E44-66F3-411E-82D1-9B589ED4FA93}" srcOrd="0" destOrd="0" presId="urn:microsoft.com/office/officeart/2008/layout/LinedList"/>
    <dgm:cxn modelId="{C6EEAC27-56EE-412A-A40F-677A2914D36A}" type="presParOf" srcId="{D25E691B-C56C-4C8C-BAEB-A6A9F8EFC078}" destId="{49ACD3F8-5B56-400A-ABAA-829BE88343C3}" srcOrd="1" destOrd="0" presId="urn:microsoft.com/office/officeart/2008/layout/LinedList"/>
    <dgm:cxn modelId="{09541645-6DAA-4380-9287-F33B28F982E6}" type="presParOf" srcId="{B84F8C94-1DDA-41AF-BE89-610A860DD776}" destId="{67ED4E23-FD5A-44CD-A5F1-EE24A44158A2}" srcOrd="10" destOrd="0" presId="urn:microsoft.com/office/officeart/2008/layout/LinedList"/>
    <dgm:cxn modelId="{9C628734-671F-4C9F-86A2-F7E802191670}" type="presParOf" srcId="{B84F8C94-1DDA-41AF-BE89-610A860DD776}" destId="{6B703629-CD50-4034-A001-0BD4CC405955}" srcOrd="11" destOrd="0" presId="urn:microsoft.com/office/officeart/2008/layout/LinedList"/>
    <dgm:cxn modelId="{E518AC1A-0A64-4B75-AA8C-7EF0F1BA5AFE}" type="presParOf" srcId="{6B703629-CD50-4034-A001-0BD4CC405955}" destId="{86A202C2-F1E4-4346-B408-90C7B717D01E}" srcOrd="0" destOrd="0" presId="urn:microsoft.com/office/officeart/2008/layout/LinedList"/>
    <dgm:cxn modelId="{DD7A8685-6A3E-45FE-A162-B66336CE896D}" type="presParOf" srcId="{6B703629-CD50-4034-A001-0BD4CC405955}" destId="{359FFFE2-779A-4115-91A6-C1E6437291C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16FE5-0E1D-450A-8B71-64E3A56B3336}">
      <dsp:nvSpPr>
        <dsp:cNvPr id="0" name=""/>
        <dsp:cNvSpPr/>
      </dsp:nvSpPr>
      <dsp:spPr>
        <a:xfrm>
          <a:off x="0" y="313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40329E-727E-4D64-80A6-11B5BD28B8D6}">
      <dsp:nvSpPr>
        <dsp:cNvPr id="0" name=""/>
        <dsp:cNvSpPr/>
      </dsp:nvSpPr>
      <dsp:spPr>
        <a:xfrm>
          <a:off x="0" y="3135"/>
          <a:ext cx="6900512" cy="106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dirty="0"/>
            <a:t>New York – 18.33 cents/kwh (2022)</a:t>
          </a:r>
        </a:p>
        <a:p>
          <a:pPr marL="0" lvl="0" indent="0" algn="l" defTabSz="577850">
            <a:lnSpc>
              <a:spcPct val="90000"/>
            </a:lnSpc>
            <a:spcBef>
              <a:spcPct val="0"/>
            </a:spcBef>
            <a:spcAft>
              <a:spcPct val="35000"/>
            </a:spcAft>
            <a:buNone/>
          </a:pPr>
          <a:r>
            <a:rPr lang="en-US" sz="1300" kern="1200" dirty="0"/>
            <a:t>                      18.28 cents/kwh (2023)</a:t>
          </a:r>
        </a:p>
        <a:p>
          <a:pPr marL="0" lvl="0" indent="0" algn="l" defTabSz="577850">
            <a:lnSpc>
              <a:spcPct val="90000"/>
            </a:lnSpc>
            <a:spcBef>
              <a:spcPct val="0"/>
            </a:spcBef>
            <a:spcAft>
              <a:spcPct val="35000"/>
            </a:spcAft>
            <a:buNone/>
          </a:pPr>
          <a:r>
            <a:rPr lang="en-US" sz="1300" kern="1200" dirty="0"/>
            <a:t>	       19.66 cents/kwh (2024)                                                                                                                                                                      </a:t>
          </a:r>
        </a:p>
      </dsp:txBody>
      <dsp:txXfrm>
        <a:off x="0" y="3135"/>
        <a:ext cx="6900512" cy="1069298"/>
      </dsp:txXfrm>
    </dsp:sp>
    <dsp:sp modelId="{46330C00-46FF-4F46-B5C0-0B8811D89E24}">
      <dsp:nvSpPr>
        <dsp:cNvPr id="0" name=""/>
        <dsp:cNvSpPr/>
      </dsp:nvSpPr>
      <dsp:spPr>
        <a:xfrm>
          <a:off x="0" y="1072434"/>
          <a:ext cx="6900512"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3604F-9981-45E7-AA63-A3089469652F}">
      <dsp:nvSpPr>
        <dsp:cNvPr id="0" name=""/>
        <dsp:cNvSpPr/>
      </dsp:nvSpPr>
      <dsp:spPr>
        <a:xfrm>
          <a:off x="0" y="1072434"/>
          <a:ext cx="6900512" cy="106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New Jersey – 14.80 cents/kwh (2022)</a:t>
          </a:r>
        </a:p>
        <a:p>
          <a:pPr marL="0" lvl="0" indent="0" algn="l" defTabSz="577850">
            <a:lnSpc>
              <a:spcPct val="90000"/>
            </a:lnSpc>
            <a:spcBef>
              <a:spcPct val="0"/>
            </a:spcBef>
            <a:spcAft>
              <a:spcPct val="35000"/>
            </a:spcAft>
            <a:buNone/>
          </a:pPr>
          <a:r>
            <a:rPr lang="en-US" sz="1300" kern="1200" dirty="0"/>
            <a:t>                        15.27 cents/kwh (2023)</a:t>
          </a:r>
        </a:p>
        <a:p>
          <a:pPr marL="0" lvl="0" indent="0" algn="l" defTabSz="577850">
            <a:lnSpc>
              <a:spcPct val="90000"/>
            </a:lnSpc>
            <a:spcBef>
              <a:spcPct val="0"/>
            </a:spcBef>
            <a:spcAft>
              <a:spcPct val="35000"/>
            </a:spcAft>
            <a:buNone/>
          </a:pPr>
          <a:r>
            <a:rPr lang="en-US" sz="1300" kern="1200" dirty="0"/>
            <a:t>                        16.29 cents/KWH (2024)</a:t>
          </a:r>
        </a:p>
      </dsp:txBody>
      <dsp:txXfrm>
        <a:off x="0" y="1072434"/>
        <a:ext cx="6900512" cy="1069298"/>
      </dsp:txXfrm>
    </dsp:sp>
    <dsp:sp modelId="{40733874-FADC-49FE-AB13-D547691A7E3B}">
      <dsp:nvSpPr>
        <dsp:cNvPr id="0" name=""/>
        <dsp:cNvSpPr/>
      </dsp:nvSpPr>
      <dsp:spPr>
        <a:xfrm>
          <a:off x="0" y="2141733"/>
          <a:ext cx="6900512"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323221-7CC0-45EB-83BC-9955AF88071E}">
      <dsp:nvSpPr>
        <dsp:cNvPr id="0" name=""/>
        <dsp:cNvSpPr/>
      </dsp:nvSpPr>
      <dsp:spPr>
        <a:xfrm>
          <a:off x="0" y="2141733"/>
          <a:ext cx="6900512" cy="106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dirty="0"/>
            <a:t>Maryland – 13.32 cents/kwh (2022)</a:t>
          </a:r>
        </a:p>
        <a:p>
          <a:pPr marL="0" lvl="0" indent="0" algn="l" defTabSz="577850">
            <a:lnSpc>
              <a:spcPct val="90000"/>
            </a:lnSpc>
            <a:spcBef>
              <a:spcPct val="0"/>
            </a:spcBef>
            <a:spcAft>
              <a:spcPct val="35000"/>
            </a:spcAft>
            <a:buNone/>
          </a:pPr>
          <a:r>
            <a:rPr lang="en-US" sz="1300" b="0" i="0" kern="1200" dirty="0"/>
            <a:t>	       14.24 cents/kwh (2023)</a:t>
          </a:r>
        </a:p>
        <a:p>
          <a:pPr marL="0" lvl="0" indent="0" algn="l" defTabSz="577850">
            <a:lnSpc>
              <a:spcPct val="90000"/>
            </a:lnSpc>
            <a:spcBef>
              <a:spcPct val="0"/>
            </a:spcBef>
            <a:spcAft>
              <a:spcPct val="35000"/>
            </a:spcAft>
            <a:buNone/>
          </a:pPr>
          <a:r>
            <a:rPr lang="en-US" sz="1300" kern="1200" dirty="0"/>
            <a:t>                        15.04 cents/kwh (2024)</a:t>
          </a:r>
        </a:p>
      </dsp:txBody>
      <dsp:txXfrm>
        <a:off x="0" y="2141733"/>
        <a:ext cx="6900512" cy="1069298"/>
      </dsp:txXfrm>
    </dsp:sp>
    <dsp:sp modelId="{11AE82E9-D7B7-4492-9EE7-9C486F475CBC}">
      <dsp:nvSpPr>
        <dsp:cNvPr id="0" name=""/>
        <dsp:cNvSpPr/>
      </dsp:nvSpPr>
      <dsp:spPr>
        <a:xfrm>
          <a:off x="0" y="3211032"/>
          <a:ext cx="6900512"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FE5395-2E24-4818-A479-7E3E34C58FBB}">
      <dsp:nvSpPr>
        <dsp:cNvPr id="0" name=""/>
        <dsp:cNvSpPr/>
      </dsp:nvSpPr>
      <dsp:spPr>
        <a:xfrm>
          <a:off x="0" y="3211032"/>
          <a:ext cx="6900512" cy="106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Pennsylvania – 11.86 cents/kwh (2022)</a:t>
          </a:r>
        </a:p>
        <a:p>
          <a:pPr marL="0" lvl="0" indent="0" algn="l" defTabSz="577850">
            <a:lnSpc>
              <a:spcPct val="90000"/>
            </a:lnSpc>
            <a:spcBef>
              <a:spcPct val="0"/>
            </a:spcBef>
            <a:spcAft>
              <a:spcPct val="35000"/>
            </a:spcAft>
            <a:buNone/>
          </a:pPr>
          <a:r>
            <a:rPr lang="en-US" sz="1300" kern="1200" dirty="0"/>
            <a:t>                             12.57 cents/kwh (2023)</a:t>
          </a:r>
        </a:p>
        <a:p>
          <a:pPr marL="0" lvl="0" indent="0" algn="l" defTabSz="577850">
            <a:lnSpc>
              <a:spcPct val="90000"/>
            </a:lnSpc>
            <a:spcBef>
              <a:spcPct val="0"/>
            </a:spcBef>
            <a:spcAft>
              <a:spcPct val="35000"/>
            </a:spcAft>
            <a:buNone/>
          </a:pPr>
          <a:r>
            <a:rPr lang="en-US" sz="1300" kern="1200" dirty="0"/>
            <a:t>	              12.51 cents/kwh (2024)</a:t>
          </a:r>
        </a:p>
      </dsp:txBody>
      <dsp:txXfrm>
        <a:off x="0" y="3211032"/>
        <a:ext cx="6900512" cy="1069298"/>
      </dsp:txXfrm>
    </dsp:sp>
    <dsp:sp modelId="{4B355BE6-C5E4-4BBC-B46A-B17EC3419999}">
      <dsp:nvSpPr>
        <dsp:cNvPr id="0" name=""/>
        <dsp:cNvSpPr/>
      </dsp:nvSpPr>
      <dsp:spPr>
        <a:xfrm>
          <a:off x="0" y="4280330"/>
          <a:ext cx="6900512"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BFE22A-495E-4C29-8D31-4086EB93C824}">
      <dsp:nvSpPr>
        <dsp:cNvPr id="0" name=""/>
        <dsp:cNvSpPr/>
      </dsp:nvSpPr>
      <dsp:spPr>
        <a:xfrm>
          <a:off x="0" y="4280330"/>
          <a:ext cx="6900512" cy="106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Ohio – 10.64 cents/kwh (2022)</a:t>
          </a:r>
        </a:p>
        <a:p>
          <a:pPr marL="0" lvl="0" indent="0" algn="l" defTabSz="577850">
            <a:lnSpc>
              <a:spcPct val="90000"/>
            </a:lnSpc>
            <a:spcBef>
              <a:spcPct val="0"/>
            </a:spcBef>
            <a:spcAft>
              <a:spcPct val="35000"/>
            </a:spcAft>
            <a:buNone/>
          </a:pPr>
          <a:r>
            <a:rPr lang="en-US" sz="1300" kern="1200" dirty="0"/>
            <a:t>              11.04 cents/kwh (2023)</a:t>
          </a:r>
        </a:p>
        <a:p>
          <a:pPr marL="0" lvl="0" indent="0" algn="l" defTabSz="577850">
            <a:lnSpc>
              <a:spcPct val="90000"/>
            </a:lnSpc>
            <a:spcBef>
              <a:spcPct val="0"/>
            </a:spcBef>
            <a:spcAft>
              <a:spcPct val="35000"/>
            </a:spcAft>
            <a:buNone/>
          </a:pPr>
          <a:r>
            <a:rPr lang="en-US" sz="1300" kern="1200" dirty="0"/>
            <a:t>              11.29 cents/kwh (2024)</a:t>
          </a:r>
        </a:p>
      </dsp:txBody>
      <dsp:txXfrm>
        <a:off x="0" y="4280330"/>
        <a:ext cx="6900512" cy="1069298"/>
      </dsp:txXfrm>
    </dsp:sp>
    <dsp:sp modelId="{36099E59-FDC1-4093-8C14-B06D9A392DF9}">
      <dsp:nvSpPr>
        <dsp:cNvPr id="0" name=""/>
        <dsp:cNvSpPr/>
      </dsp:nvSpPr>
      <dsp:spPr>
        <a:xfrm>
          <a:off x="0" y="534962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B8C9B1-0774-485F-9D78-2B4848AC90AA}">
      <dsp:nvSpPr>
        <dsp:cNvPr id="0" name=""/>
        <dsp:cNvSpPr/>
      </dsp:nvSpPr>
      <dsp:spPr>
        <a:xfrm>
          <a:off x="0" y="5349629"/>
          <a:ext cx="6900512" cy="106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i="0" kern="1200" dirty="0"/>
            <a:t>National Average </a:t>
          </a:r>
          <a:r>
            <a:rPr lang="en-US" sz="1300" i="0" kern="1200"/>
            <a:t>- 12.36 </a:t>
          </a:r>
          <a:r>
            <a:rPr lang="en-US" sz="1300" i="0" kern="1200" dirty="0"/>
            <a:t>cents/kwh (2022)</a:t>
          </a:r>
        </a:p>
        <a:p>
          <a:pPr marL="0" lvl="0" indent="0" algn="l" defTabSz="577850">
            <a:lnSpc>
              <a:spcPct val="90000"/>
            </a:lnSpc>
            <a:spcBef>
              <a:spcPct val="0"/>
            </a:spcBef>
            <a:spcAft>
              <a:spcPct val="35000"/>
            </a:spcAft>
            <a:buNone/>
          </a:pPr>
          <a:r>
            <a:rPr lang="en-US" sz="1300" i="0" kern="1200" dirty="0"/>
            <a:t>		    12.68 cents/kwh (2023)</a:t>
          </a:r>
        </a:p>
        <a:p>
          <a:pPr marL="0" lvl="0" indent="0" algn="l" defTabSz="577850">
            <a:lnSpc>
              <a:spcPct val="90000"/>
            </a:lnSpc>
            <a:spcBef>
              <a:spcPct val="0"/>
            </a:spcBef>
            <a:spcAft>
              <a:spcPct val="35000"/>
            </a:spcAft>
            <a:buNone/>
          </a:pPr>
          <a:r>
            <a:rPr lang="en-US" sz="1300" i="1" kern="1200" dirty="0"/>
            <a:t>                                       12.94 cents/kwh (2024)</a:t>
          </a:r>
        </a:p>
        <a:p>
          <a:pPr marL="0" lvl="0" indent="0" algn="l" defTabSz="577850">
            <a:lnSpc>
              <a:spcPct val="90000"/>
            </a:lnSpc>
            <a:spcBef>
              <a:spcPct val="0"/>
            </a:spcBef>
            <a:spcAft>
              <a:spcPct val="35000"/>
            </a:spcAft>
            <a:buNone/>
          </a:pPr>
          <a:r>
            <a:rPr lang="en-US" sz="1300" i="1" kern="1200" dirty="0"/>
            <a:t>Source:  https://www.eia.gov/electricity/state/</a:t>
          </a:r>
          <a:endParaRPr lang="en-US" sz="1300" kern="1200" dirty="0"/>
        </a:p>
      </dsp:txBody>
      <dsp:txXfrm>
        <a:off x="0" y="5349629"/>
        <a:ext cx="6900512" cy="1069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8B179-5F2F-49B3-8D66-776ED8861436}">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A8E0AD-B59E-4013-89B8-0B49D8BFCF20}">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t>Pennsylvania – 239 million MWHs (2022)</a:t>
          </a:r>
        </a:p>
        <a:p>
          <a:pPr marL="0" lvl="0" indent="0" algn="l" defTabSz="622300">
            <a:lnSpc>
              <a:spcPct val="90000"/>
            </a:lnSpc>
            <a:spcBef>
              <a:spcPct val="0"/>
            </a:spcBef>
            <a:spcAft>
              <a:spcPct val="35000"/>
            </a:spcAft>
            <a:buNone/>
          </a:pPr>
          <a:r>
            <a:rPr lang="en-US" sz="1400" b="0" i="0" kern="1200" dirty="0"/>
            <a:t>	              235 million MWHs (2023)</a:t>
          </a:r>
        </a:p>
        <a:p>
          <a:pPr marL="0" lvl="0" indent="0" algn="l" defTabSz="622300">
            <a:lnSpc>
              <a:spcPct val="90000"/>
            </a:lnSpc>
            <a:spcBef>
              <a:spcPct val="0"/>
            </a:spcBef>
            <a:spcAft>
              <a:spcPct val="35000"/>
            </a:spcAft>
            <a:buNone/>
          </a:pPr>
          <a:r>
            <a:rPr lang="en-US" sz="1400" b="0" i="0" kern="1200" dirty="0"/>
            <a:t>	             241 million MWHs (2024)</a:t>
          </a:r>
        </a:p>
        <a:p>
          <a:pPr marL="0" lvl="0" indent="0" algn="l" defTabSz="622300">
            <a:lnSpc>
              <a:spcPct val="90000"/>
            </a:lnSpc>
            <a:spcBef>
              <a:spcPct val="0"/>
            </a:spcBef>
            <a:spcAft>
              <a:spcPct val="35000"/>
            </a:spcAft>
            <a:buNone/>
          </a:pPr>
          <a:r>
            <a:rPr lang="en-US" sz="1400" b="0" i="0" kern="1200" dirty="0"/>
            <a:t>			</a:t>
          </a:r>
          <a:endParaRPr lang="en-US" sz="1400" kern="1200" dirty="0"/>
        </a:p>
      </dsp:txBody>
      <dsp:txXfrm>
        <a:off x="0" y="2703"/>
        <a:ext cx="6900512" cy="921789"/>
      </dsp:txXfrm>
    </dsp:sp>
    <dsp:sp modelId="{C94FB8DE-2E5E-4464-A84E-9F7B9B9E032F}">
      <dsp:nvSpPr>
        <dsp:cNvPr id="0" name=""/>
        <dsp:cNvSpPr/>
      </dsp:nvSpPr>
      <dsp:spPr>
        <a:xfrm>
          <a:off x="0" y="924492"/>
          <a:ext cx="6900512"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4E6C0-EA26-4B35-8E8E-AA26256697C7}">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Illinois  – 185 million MWHs (2022)</a:t>
          </a:r>
        </a:p>
        <a:p>
          <a:pPr marL="0" lvl="0" indent="0" algn="l" defTabSz="622300">
            <a:lnSpc>
              <a:spcPct val="90000"/>
            </a:lnSpc>
            <a:spcBef>
              <a:spcPct val="0"/>
            </a:spcBef>
            <a:spcAft>
              <a:spcPct val="35000"/>
            </a:spcAft>
            <a:buNone/>
          </a:pPr>
          <a:r>
            <a:rPr lang="en-US" sz="1400" kern="1200" dirty="0"/>
            <a:t>                   177 million MWHS (2023)</a:t>
          </a:r>
        </a:p>
        <a:p>
          <a:pPr marL="0" lvl="0" indent="0" algn="l" defTabSz="622300">
            <a:lnSpc>
              <a:spcPct val="90000"/>
            </a:lnSpc>
            <a:spcBef>
              <a:spcPct val="0"/>
            </a:spcBef>
            <a:spcAft>
              <a:spcPct val="35000"/>
            </a:spcAft>
            <a:buNone/>
          </a:pPr>
          <a:r>
            <a:rPr lang="en-US" sz="1400" kern="1200" dirty="0"/>
            <a:t>                  185 </a:t>
          </a:r>
          <a:r>
            <a:rPr lang="en-US" sz="1400" b="0" i="0" kern="1200" dirty="0"/>
            <a:t>million MWHs (2024)</a:t>
          </a:r>
          <a:endParaRPr lang="en-US" sz="1400" kern="1200" dirty="0"/>
        </a:p>
      </dsp:txBody>
      <dsp:txXfrm>
        <a:off x="0" y="924492"/>
        <a:ext cx="6900512" cy="921789"/>
      </dsp:txXfrm>
    </dsp:sp>
    <dsp:sp modelId="{0A77CC8C-1C7F-486E-81BD-D69331FCC317}">
      <dsp:nvSpPr>
        <dsp:cNvPr id="0" name=""/>
        <dsp:cNvSpPr/>
      </dsp:nvSpPr>
      <dsp:spPr>
        <a:xfrm>
          <a:off x="0" y="1846281"/>
          <a:ext cx="6900512"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BEA3D6-B742-4DEB-8A14-C17B9AF17985}">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Ohio  – 135 million MWHs (2022)</a:t>
          </a:r>
        </a:p>
        <a:p>
          <a:pPr marL="0" lvl="0" indent="0" algn="l" defTabSz="622300">
            <a:lnSpc>
              <a:spcPct val="90000"/>
            </a:lnSpc>
            <a:spcBef>
              <a:spcPct val="0"/>
            </a:spcBef>
            <a:spcAft>
              <a:spcPct val="35000"/>
            </a:spcAft>
            <a:buNone/>
          </a:pPr>
          <a:r>
            <a:rPr lang="en-US" sz="1400" kern="1200" dirty="0"/>
            <a:t>               133 million MWHs (2023)</a:t>
          </a:r>
        </a:p>
        <a:p>
          <a:pPr marL="0" lvl="0" indent="0" algn="l" defTabSz="622300">
            <a:lnSpc>
              <a:spcPct val="90000"/>
            </a:lnSpc>
            <a:spcBef>
              <a:spcPct val="0"/>
            </a:spcBef>
            <a:spcAft>
              <a:spcPct val="35000"/>
            </a:spcAft>
            <a:buNone/>
          </a:pPr>
          <a:r>
            <a:rPr lang="en-US" sz="1400" kern="1200" dirty="0"/>
            <a:t>               142 </a:t>
          </a:r>
          <a:r>
            <a:rPr lang="en-US" sz="1400" b="0" i="0" kern="1200" dirty="0"/>
            <a:t>million MWHs (2024)</a:t>
          </a:r>
          <a:endParaRPr lang="en-US" sz="1400" kern="1200" dirty="0"/>
        </a:p>
      </dsp:txBody>
      <dsp:txXfrm>
        <a:off x="0" y="1846281"/>
        <a:ext cx="6900512" cy="921789"/>
      </dsp:txXfrm>
    </dsp:sp>
    <dsp:sp modelId="{5E35FBE8-21E6-483F-87D3-F09664F62F9E}">
      <dsp:nvSpPr>
        <dsp:cNvPr id="0" name=""/>
        <dsp:cNvSpPr/>
      </dsp:nvSpPr>
      <dsp:spPr>
        <a:xfrm>
          <a:off x="0" y="2768070"/>
          <a:ext cx="6900512"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85C15D-4590-4CB2-BA7B-4DF5B5A5EB49}">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New Jersey – 65 million MWHs (2022)</a:t>
          </a:r>
        </a:p>
        <a:p>
          <a:pPr marL="0" lvl="0" indent="0" algn="l" defTabSz="622300">
            <a:lnSpc>
              <a:spcPct val="90000"/>
            </a:lnSpc>
            <a:spcBef>
              <a:spcPct val="0"/>
            </a:spcBef>
            <a:spcAft>
              <a:spcPct val="35000"/>
            </a:spcAft>
            <a:buNone/>
          </a:pPr>
          <a:r>
            <a:rPr lang="en-US" sz="1400" kern="1200" dirty="0"/>
            <a:t>	          64 millions MWHs (2023)</a:t>
          </a:r>
        </a:p>
        <a:p>
          <a:pPr marL="0" lvl="0" indent="0" algn="l" defTabSz="622300">
            <a:lnSpc>
              <a:spcPct val="90000"/>
            </a:lnSpc>
            <a:spcBef>
              <a:spcPct val="0"/>
            </a:spcBef>
            <a:spcAft>
              <a:spcPct val="35000"/>
            </a:spcAft>
            <a:buNone/>
          </a:pPr>
          <a:r>
            <a:rPr lang="en-US" sz="1400" kern="1200" dirty="0"/>
            <a:t>                           60 </a:t>
          </a:r>
          <a:r>
            <a:rPr lang="en-US" sz="1400" b="0" i="0" kern="1200" dirty="0"/>
            <a:t>million MWHs (2024)</a:t>
          </a:r>
          <a:endParaRPr lang="en-US" sz="1400" kern="1200" dirty="0"/>
        </a:p>
      </dsp:txBody>
      <dsp:txXfrm>
        <a:off x="0" y="2768070"/>
        <a:ext cx="6900512" cy="921789"/>
      </dsp:txXfrm>
    </dsp:sp>
    <dsp:sp modelId="{2314A235-6508-4D59-8712-B790CF6B1ABB}">
      <dsp:nvSpPr>
        <dsp:cNvPr id="0" name=""/>
        <dsp:cNvSpPr/>
      </dsp:nvSpPr>
      <dsp:spPr>
        <a:xfrm>
          <a:off x="0" y="3689859"/>
          <a:ext cx="6900512"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9A2E44-66F3-411E-82D1-9B589ED4FA93}">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Maryland – 37 million MWHs (2022)</a:t>
          </a:r>
        </a:p>
        <a:p>
          <a:pPr marL="0" lvl="0" indent="0" algn="l" defTabSz="622300">
            <a:lnSpc>
              <a:spcPct val="90000"/>
            </a:lnSpc>
            <a:spcBef>
              <a:spcPct val="0"/>
            </a:spcBef>
            <a:spcAft>
              <a:spcPct val="35000"/>
            </a:spcAft>
            <a:buNone/>
          </a:pPr>
          <a:r>
            <a:rPr lang="en-US" sz="1400" kern="1200" dirty="0"/>
            <a:t>                       36 million MWs (2023)</a:t>
          </a:r>
        </a:p>
        <a:p>
          <a:pPr marL="0" lvl="0" indent="0" algn="l" defTabSz="622300">
            <a:lnSpc>
              <a:spcPct val="90000"/>
            </a:lnSpc>
            <a:spcBef>
              <a:spcPct val="0"/>
            </a:spcBef>
            <a:spcAft>
              <a:spcPct val="35000"/>
            </a:spcAft>
            <a:buNone/>
          </a:pPr>
          <a:r>
            <a:rPr lang="en-US" sz="1400" kern="1200" dirty="0"/>
            <a:t>                       35 </a:t>
          </a:r>
          <a:r>
            <a:rPr lang="en-US" sz="1400" b="0" i="0" kern="1200" dirty="0"/>
            <a:t>million MWHs (2024)</a:t>
          </a:r>
          <a:endParaRPr lang="en-US" sz="1400" kern="1200" dirty="0"/>
        </a:p>
      </dsp:txBody>
      <dsp:txXfrm>
        <a:off x="0" y="3689859"/>
        <a:ext cx="6900512" cy="921789"/>
      </dsp:txXfrm>
    </dsp:sp>
    <dsp:sp modelId="{67ED4E23-FD5A-44CD-A5F1-EE24A44158A2}">
      <dsp:nvSpPr>
        <dsp:cNvPr id="0" name=""/>
        <dsp:cNvSpPr/>
      </dsp:nvSpPr>
      <dsp:spPr>
        <a:xfrm>
          <a:off x="0" y="4611648"/>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A202C2-F1E4-4346-B408-90C7B717D01E}">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0" kern="1200" dirty="0"/>
            <a:t>National Total -  4.23 billion MWHs (2022)</a:t>
          </a:r>
        </a:p>
        <a:p>
          <a:pPr marL="0" lvl="0" indent="0" algn="l" defTabSz="622300">
            <a:lnSpc>
              <a:spcPct val="90000"/>
            </a:lnSpc>
            <a:spcBef>
              <a:spcPct val="0"/>
            </a:spcBef>
            <a:spcAft>
              <a:spcPct val="35000"/>
            </a:spcAft>
            <a:buNone/>
          </a:pPr>
          <a:r>
            <a:rPr lang="en-US" sz="1400" i="0" kern="1200" dirty="0"/>
            <a:t>                                  4.18 billion  MWHs (2023)</a:t>
          </a:r>
        </a:p>
        <a:p>
          <a:pPr marL="0" lvl="0" indent="0" algn="l" defTabSz="622300">
            <a:lnSpc>
              <a:spcPct val="90000"/>
            </a:lnSpc>
            <a:spcBef>
              <a:spcPct val="0"/>
            </a:spcBef>
            <a:spcAft>
              <a:spcPct val="35000"/>
            </a:spcAft>
            <a:buNone/>
          </a:pPr>
          <a:r>
            <a:rPr lang="en-US" sz="1400" i="1" kern="1200" dirty="0"/>
            <a:t>                                  4.30 billion MWHs (2024)</a:t>
          </a:r>
        </a:p>
        <a:p>
          <a:pPr marL="0" lvl="0" indent="0" algn="l" defTabSz="622300">
            <a:lnSpc>
              <a:spcPct val="90000"/>
            </a:lnSpc>
            <a:spcBef>
              <a:spcPct val="0"/>
            </a:spcBef>
            <a:spcAft>
              <a:spcPct val="35000"/>
            </a:spcAft>
            <a:buNone/>
          </a:pPr>
          <a:r>
            <a:rPr lang="en-US" sz="1400" i="1" kern="1200" dirty="0"/>
            <a:t>Source:  https://www.eia.gov/electricity/annual/html/epa_03_07.html</a:t>
          </a:r>
          <a:endParaRPr lang="en-US" sz="1400" kern="1200" dirty="0"/>
        </a:p>
      </dsp:txBody>
      <dsp:txXfrm>
        <a:off x="0" y="4611648"/>
        <a:ext cx="6900512" cy="9217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B0643-B6C6-4257-9D3A-3425B92A63F9}" type="datetimeFigureOut">
              <a:rPr lang="en-US" smtClean="0"/>
              <a:t>4/24/2026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F85F0-5E14-433E-8FF0-F0FEBEE132DC}" type="slidenum">
              <a:rPr lang="en-US" smtClean="0"/>
              <a:t>‹#›</a:t>
            </a:fld>
            <a:endParaRPr lang="en-US"/>
          </a:p>
        </p:txBody>
      </p:sp>
    </p:spTree>
    <p:extLst>
      <p:ext uri="{BB962C8B-B14F-4D97-AF65-F5344CB8AC3E}">
        <p14:creationId xmlns:p14="http://schemas.microsoft.com/office/powerpoint/2010/main" val="3428621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7F85F0-5E14-433E-8FF0-F0FEBEE132DC}" type="slidenum">
              <a:rPr lang="en-US" smtClean="0"/>
              <a:t>5</a:t>
            </a:fld>
            <a:endParaRPr lang="en-US"/>
          </a:p>
        </p:txBody>
      </p:sp>
    </p:spTree>
    <p:extLst>
      <p:ext uri="{BB962C8B-B14F-4D97-AF65-F5344CB8AC3E}">
        <p14:creationId xmlns:p14="http://schemas.microsoft.com/office/powerpoint/2010/main" val="4137547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C731E8-F60B-4330-B554-B9AA421DF172}"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9E242-E998-42F2-BD75-5EAE9D133773}" type="slidenum">
              <a:rPr lang="en-US" smtClean="0"/>
              <a:t>‹#›</a:t>
            </a:fld>
            <a:endParaRPr lang="en-US"/>
          </a:p>
        </p:txBody>
      </p:sp>
    </p:spTree>
    <p:extLst>
      <p:ext uri="{BB962C8B-B14F-4D97-AF65-F5344CB8AC3E}">
        <p14:creationId xmlns:p14="http://schemas.microsoft.com/office/powerpoint/2010/main" val="212083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C731E8-F60B-4330-B554-B9AA421DF172}"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9E242-E998-42F2-BD75-5EAE9D133773}" type="slidenum">
              <a:rPr lang="en-US" smtClean="0"/>
              <a:t>‹#›</a:t>
            </a:fld>
            <a:endParaRPr lang="en-US"/>
          </a:p>
        </p:txBody>
      </p:sp>
    </p:spTree>
    <p:extLst>
      <p:ext uri="{BB962C8B-B14F-4D97-AF65-F5344CB8AC3E}">
        <p14:creationId xmlns:p14="http://schemas.microsoft.com/office/powerpoint/2010/main" val="125202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C731E8-F60B-4330-B554-B9AA421DF172}"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9E242-E998-42F2-BD75-5EAE9D133773}" type="slidenum">
              <a:rPr lang="en-US" smtClean="0"/>
              <a:t>‹#›</a:t>
            </a:fld>
            <a:endParaRPr lang="en-US"/>
          </a:p>
        </p:txBody>
      </p:sp>
    </p:spTree>
    <p:extLst>
      <p:ext uri="{BB962C8B-B14F-4D97-AF65-F5344CB8AC3E}">
        <p14:creationId xmlns:p14="http://schemas.microsoft.com/office/powerpoint/2010/main" val="539243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EA0E4-0BC3-4B68-B66D-9ACEB6B168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31EF1E-FC1C-4E6D-B93D-98C7C1F7A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FADE9-322F-448B-8371-3E5A1EA428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B8E665-C1DE-40ED-A3D4-36414257E3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6149008-5C4F-4E69-A843-93AABD197B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7FF52B-92C5-4E0B-82CB-237003AF9B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BCA84A-9469-49CC-AD29-07BDA826EB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1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F029F-B670-4B09-9E01-BB5278195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365953-F243-4F74-8462-B904CAD54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362377-FB9D-41AD-B83E-7BD886F09D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B8E665-C1DE-40ED-A3D4-36414257E3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EF3B358-5EAE-4B3D-AE0A-FE7C1C68B4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2031524-4D38-42AB-803B-8774385BBC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BCA84A-9469-49CC-AD29-07BDA826EB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21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C731E8-F60B-4330-B554-B9AA421DF172}"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9E242-E998-42F2-BD75-5EAE9D133773}" type="slidenum">
              <a:rPr lang="en-US" smtClean="0"/>
              <a:t>‹#›</a:t>
            </a:fld>
            <a:endParaRPr lang="en-US"/>
          </a:p>
        </p:txBody>
      </p:sp>
    </p:spTree>
    <p:extLst>
      <p:ext uri="{BB962C8B-B14F-4D97-AF65-F5344CB8AC3E}">
        <p14:creationId xmlns:p14="http://schemas.microsoft.com/office/powerpoint/2010/main" val="408637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731E8-F60B-4330-B554-B9AA421DF172}"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9E242-E998-42F2-BD75-5EAE9D133773}" type="slidenum">
              <a:rPr lang="en-US" smtClean="0"/>
              <a:t>‹#›</a:t>
            </a:fld>
            <a:endParaRPr lang="en-US"/>
          </a:p>
        </p:txBody>
      </p:sp>
    </p:spTree>
    <p:extLst>
      <p:ext uri="{BB962C8B-B14F-4D97-AF65-F5344CB8AC3E}">
        <p14:creationId xmlns:p14="http://schemas.microsoft.com/office/powerpoint/2010/main" val="29319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C731E8-F60B-4330-B554-B9AA421DF172}"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9E242-E998-42F2-BD75-5EAE9D133773}" type="slidenum">
              <a:rPr lang="en-US" smtClean="0"/>
              <a:t>‹#›</a:t>
            </a:fld>
            <a:endParaRPr lang="en-US"/>
          </a:p>
        </p:txBody>
      </p:sp>
    </p:spTree>
    <p:extLst>
      <p:ext uri="{BB962C8B-B14F-4D97-AF65-F5344CB8AC3E}">
        <p14:creationId xmlns:p14="http://schemas.microsoft.com/office/powerpoint/2010/main" val="386531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C731E8-F60B-4330-B554-B9AA421DF172}" type="datetimeFigureOut">
              <a:rPr lang="en-US" smtClean="0"/>
              <a:t>4/24/2026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9E242-E998-42F2-BD75-5EAE9D133773}" type="slidenum">
              <a:rPr lang="en-US" smtClean="0"/>
              <a:t>‹#›</a:t>
            </a:fld>
            <a:endParaRPr lang="en-US"/>
          </a:p>
        </p:txBody>
      </p:sp>
    </p:spTree>
    <p:extLst>
      <p:ext uri="{BB962C8B-B14F-4D97-AF65-F5344CB8AC3E}">
        <p14:creationId xmlns:p14="http://schemas.microsoft.com/office/powerpoint/2010/main" val="409356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C731E8-F60B-4330-B554-B9AA421DF172}" type="datetimeFigureOut">
              <a:rPr lang="en-US" smtClean="0"/>
              <a:t>4/24/2026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9E242-E998-42F2-BD75-5EAE9D133773}" type="slidenum">
              <a:rPr lang="en-US" smtClean="0"/>
              <a:t>‹#›</a:t>
            </a:fld>
            <a:endParaRPr lang="en-US"/>
          </a:p>
        </p:txBody>
      </p:sp>
    </p:spTree>
    <p:extLst>
      <p:ext uri="{BB962C8B-B14F-4D97-AF65-F5344CB8AC3E}">
        <p14:creationId xmlns:p14="http://schemas.microsoft.com/office/powerpoint/2010/main" val="241660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731E8-F60B-4330-B554-B9AA421DF172}" type="datetimeFigureOut">
              <a:rPr lang="en-US" smtClean="0"/>
              <a:t>4/24/2026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9E242-E998-42F2-BD75-5EAE9D133773}" type="slidenum">
              <a:rPr lang="en-US" smtClean="0"/>
              <a:t>‹#›</a:t>
            </a:fld>
            <a:endParaRPr lang="en-US"/>
          </a:p>
        </p:txBody>
      </p:sp>
    </p:spTree>
    <p:extLst>
      <p:ext uri="{BB962C8B-B14F-4D97-AF65-F5344CB8AC3E}">
        <p14:creationId xmlns:p14="http://schemas.microsoft.com/office/powerpoint/2010/main" val="309323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C731E8-F60B-4330-B554-B9AA421DF172}"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9E242-E998-42F2-BD75-5EAE9D133773}" type="slidenum">
              <a:rPr lang="en-US" smtClean="0"/>
              <a:t>‹#›</a:t>
            </a:fld>
            <a:endParaRPr lang="en-US"/>
          </a:p>
        </p:txBody>
      </p:sp>
    </p:spTree>
    <p:extLst>
      <p:ext uri="{BB962C8B-B14F-4D97-AF65-F5344CB8AC3E}">
        <p14:creationId xmlns:p14="http://schemas.microsoft.com/office/powerpoint/2010/main" val="3583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C731E8-F60B-4330-B554-B9AA421DF172}"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9E242-E998-42F2-BD75-5EAE9D133773}" type="slidenum">
              <a:rPr lang="en-US" smtClean="0"/>
              <a:t>‹#›</a:t>
            </a:fld>
            <a:endParaRPr lang="en-US"/>
          </a:p>
        </p:txBody>
      </p:sp>
    </p:spTree>
    <p:extLst>
      <p:ext uri="{BB962C8B-B14F-4D97-AF65-F5344CB8AC3E}">
        <p14:creationId xmlns:p14="http://schemas.microsoft.com/office/powerpoint/2010/main" val="161175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731E8-F60B-4330-B554-B9AA421DF172}" type="datetimeFigureOut">
              <a:rPr lang="en-US" smtClean="0"/>
              <a:t>4/24/2026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9E242-E998-42F2-BD75-5EAE9D133773}" type="slidenum">
              <a:rPr lang="en-US" smtClean="0"/>
              <a:t>‹#›</a:t>
            </a:fld>
            <a:endParaRPr lang="en-US"/>
          </a:p>
        </p:txBody>
      </p:sp>
    </p:spTree>
    <p:extLst>
      <p:ext uri="{BB962C8B-B14F-4D97-AF65-F5344CB8AC3E}">
        <p14:creationId xmlns:p14="http://schemas.microsoft.com/office/powerpoint/2010/main" val="24775514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5FFD34-35D8-4927-92CF-60514208C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45DC2D-A2A4-4C8F-BB3E-41EE4D6B6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D8E93-3A71-4E86-BBB9-76C466782C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8E665-C1DE-40ED-A3D4-36414257E3EA}" type="datetimeFigureOut">
              <a:rPr lang="en-US" smtClean="0"/>
              <a:t>4/24/2026</a:t>
            </a:fld>
            <a:endParaRPr lang="en-US"/>
          </a:p>
        </p:txBody>
      </p:sp>
      <p:sp>
        <p:nvSpPr>
          <p:cNvPr id="5" name="Footer Placeholder 4">
            <a:extLst>
              <a:ext uri="{FF2B5EF4-FFF2-40B4-BE49-F238E27FC236}">
                <a16:creationId xmlns:a16="http://schemas.microsoft.com/office/drawing/2014/main" id="{421A5B2B-B9DB-4647-9BB0-9B5804ADC1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8FD8E6-E38C-4A53-ABD5-FEA4EC1BC5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CA84A-9469-49CC-AD29-07BDA826EBF5}" type="slidenum">
              <a:rPr lang="en-US" smtClean="0"/>
              <a:t>‹#›</a:t>
            </a:fld>
            <a:endParaRPr lang="en-US"/>
          </a:p>
        </p:txBody>
      </p:sp>
    </p:spTree>
    <p:extLst>
      <p:ext uri="{BB962C8B-B14F-4D97-AF65-F5344CB8AC3E}">
        <p14:creationId xmlns:p14="http://schemas.microsoft.com/office/powerpoint/2010/main" val="2608247112"/>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view of a city&#10;&#10;Description automatically generated">
            <a:extLst>
              <a:ext uri="{FF2B5EF4-FFF2-40B4-BE49-F238E27FC236}">
                <a16:creationId xmlns:a16="http://schemas.microsoft.com/office/drawing/2014/main" id="{B85025D0-25A1-441B-AC73-AAC75D325DE6}"/>
              </a:ext>
            </a:extLst>
          </p:cNvPr>
          <p:cNvPicPr>
            <a:picLocks noChangeAspect="1"/>
          </p:cNvPicPr>
          <p:nvPr/>
        </p:nvPicPr>
        <p:blipFill rotWithShape="1">
          <a:blip r:embed="rId2"/>
          <a:srcRect t="25000"/>
          <a:stretch/>
        </p:blipFill>
        <p:spPr>
          <a:xfrm>
            <a:off x="20" y="6734"/>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1C5FD5-7586-48F4-A829-23F19D1077EA}"/>
              </a:ext>
            </a:extLst>
          </p:cNvPr>
          <p:cNvSpPr>
            <a:spLocks noGrp="1"/>
          </p:cNvSpPr>
          <p:nvPr>
            <p:ph type="ctrTitle"/>
          </p:nvPr>
        </p:nvSpPr>
        <p:spPr>
          <a:xfrm>
            <a:off x="8022021" y="3231931"/>
            <a:ext cx="3852041" cy="1834056"/>
          </a:xfrm>
        </p:spPr>
        <p:txBody>
          <a:bodyPr>
            <a:normAutofit fontScale="90000"/>
          </a:bodyPr>
          <a:lstStyle/>
          <a:p>
            <a:r>
              <a:rPr lang="en-US" sz="4000" dirty="0"/>
              <a:t>Senate Environmental Resources and Energy Committee</a:t>
            </a:r>
          </a:p>
        </p:txBody>
      </p:sp>
      <p:sp>
        <p:nvSpPr>
          <p:cNvPr id="3" name="Subtitle 2">
            <a:extLst>
              <a:ext uri="{FF2B5EF4-FFF2-40B4-BE49-F238E27FC236}">
                <a16:creationId xmlns:a16="http://schemas.microsoft.com/office/drawing/2014/main" id="{EA0CFA7B-E4D9-4838-9A83-54A3145A842F}"/>
              </a:ext>
            </a:extLst>
          </p:cNvPr>
          <p:cNvSpPr>
            <a:spLocks noGrp="1"/>
          </p:cNvSpPr>
          <p:nvPr>
            <p:ph type="subTitle" idx="1"/>
          </p:nvPr>
        </p:nvSpPr>
        <p:spPr>
          <a:xfrm>
            <a:off x="7782910" y="5242675"/>
            <a:ext cx="4330262" cy="683284"/>
          </a:xfrm>
        </p:spPr>
        <p:txBody>
          <a:bodyPr>
            <a:normAutofit fontScale="92500" lnSpcReduction="20000"/>
          </a:bodyPr>
          <a:lstStyle/>
          <a:p>
            <a:r>
              <a:rPr lang="en-US" sz="2000" dirty="0"/>
              <a:t>Glen Thomas</a:t>
            </a:r>
          </a:p>
          <a:p>
            <a:r>
              <a:rPr lang="en-US" sz="2000" dirty="0"/>
              <a:t>April 28. 2026</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523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EA8C8C-B8C4-4E2F-85CF-CA48EE36B57D}"/>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0416E-1AFA-75B6-385A-BB8B0D2B8AB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Capacity Market Prices Since 2018</a:t>
            </a:r>
          </a:p>
        </p:txBody>
      </p:sp>
      <p:pic>
        <p:nvPicPr>
          <p:cNvPr id="15" name="Content Placeholder 14">
            <a:extLst>
              <a:ext uri="{FF2B5EF4-FFF2-40B4-BE49-F238E27FC236}">
                <a16:creationId xmlns:a16="http://schemas.microsoft.com/office/drawing/2014/main" id="{002F4C2B-C600-7E8F-57BF-ECD1686E9D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4057" y="1675227"/>
            <a:ext cx="10043886" cy="4394199"/>
          </a:xfrm>
          <a:prstGeom prst="rect">
            <a:avLst/>
          </a:prstGeom>
        </p:spPr>
      </p:pic>
    </p:spTree>
    <p:extLst>
      <p:ext uri="{BB962C8B-B14F-4D97-AF65-F5344CB8AC3E}">
        <p14:creationId xmlns:p14="http://schemas.microsoft.com/office/powerpoint/2010/main" val="3963746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19AF1-3939-A9AD-057A-D57FFCA243F2}"/>
            </a:ext>
          </a:extLst>
        </p:cNvPr>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A80BFF1F-3D83-1CBE-9227-2196915A6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28">
            <a:extLst>
              <a:ext uri="{FF2B5EF4-FFF2-40B4-BE49-F238E27FC236}">
                <a16:creationId xmlns:a16="http://schemas.microsoft.com/office/drawing/2014/main" id="{C4AFF063-8B49-4087-44C2-DB3CACF43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0">
            <a:extLst>
              <a:ext uri="{FF2B5EF4-FFF2-40B4-BE49-F238E27FC236}">
                <a16:creationId xmlns:a16="http://schemas.microsoft.com/office/drawing/2014/main" id="{47E5F18B-4E8C-A1AE-E8AE-37394DC1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2">
            <a:extLst>
              <a:ext uri="{FF2B5EF4-FFF2-40B4-BE49-F238E27FC236}">
                <a16:creationId xmlns:a16="http://schemas.microsoft.com/office/drawing/2014/main" id="{344439AD-8BDC-C902-87B8-9C0A16F238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4">
            <a:extLst>
              <a:ext uri="{FF2B5EF4-FFF2-40B4-BE49-F238E27FC236}">
                <a16:creationId xmlns:a16="http://schemas.microsoft.com/office/drawing/2014/main" id="{1ECFAE63-398A-54FA-E467-33C121AA2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DE78086-4DB1-F94F-93E8-C1FF17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42301F2D-6240-8D81-CC4F-61AD643EC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D35B22-1198-4F9D-E210-5AE07B6FC402}"/>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PJM’s Capacity Auctions</a:t>
            </a:r>
          </a:p>
        </p:txBody>
      </p:sp>
      <p:sp>
        <p:nvSpPr>
          <p:cNvPr id="3" name="Content Placeholder 2">
            <a:extLst>
              <a:ext uri="{FF2B5EF4-FFF2-40B4-BE49-F238E27FC236}">
                <a16:creationId xmlns:a16="http://schemas.microsoft.com/office/drawing/2014/main" id="{0F16079E-1296-EDB7-E731-8D2BC1DB5A8A}"/>
              </a:ext>
            </a:extLst>
          </p:cNvPr>
          <p:cNvSpPr>
            <a:spLocks noGrp="1"/>
          </p:cNvSpPr>
          <p:nvPr>
            <p:ph idx="1"/>
          </p:nvPr>
        </p:nvSpPr>
        <p:spPr>
          <a:xfrm>
            <a:off x="4810259" y="649480"/>
            <a:ext cx="6555347" cy="5546047"/>
          </a:xfrm>
        </p:spPr>
        <p:txBody>
          <a:bodyPr anchor="ctr">
            <a:normAutofit/>
          </a:bodyPr>
          <a:lstStyle/>
          <a:p>
            <a:r>
              <a:rPr lang="en-US" sz="2400" dirty="0"/>
              <a:t>23/24 $34/</a:t>
            </a:r>
            <a:r>
              <a:rPr lang="en-US" sz="2400" dirty="0" err="1"/>
              <a:t>Mwday</a:t>
            </a:r>
            <a:r>
              <a:rPr lang="en-US" sz="2400" dirty="0"/>
              <a:t>, 21.6% Reserve Margin</a:t>
            </a:r>
          </a:p>
          <a:p>
            <a:r>
              <a:rPr lang="en-US" sz="2400" dirty="0"/>
              <a:t>24/25 $28/</a:t>
            </a:r>
            <a:r>
              <a:rPr lang="en-US" sz="2400" dirty="0" err="1"/>
              <a:t>Mwday</a:t>
            </a:r>
            <a:r>
              <a:rPr lang="en-US" sz="2400" dirty="0"/>
              <a:t>, 21.7 Reserve Margin</a:t>
            </a:r>
          </a:p>
          <a:p>
            <a:r>
              <a:rPr lang="en-US" sz="2400" dirty="0"/>
              <a:t>25/26 $270/</a:t>
            </a:r>
            <a:r>
              <a:rPr lang="en-US" sz="2400" dirty="0" err="1"/>
              <a:t>MWday</a:t>
            </a:r>
            <a:r>
              <a:rPr lang="en-US" sz="2400" dirty="0"/>
              <a:t>, 18.6% Reserve Margin </a:t>
            </a:r>
          </a:p>
          <a:p>
            <a:r>
              <a:rPr lang="en-US" sz="2400" dirty="0"/>
              <a:t>26/27 $329/</a:t>
            </a:r>
            <a:r>
              <a:rPr lang="en-US" sz="2400" dirty="0" err="1"/>
              <a:t>Mwday</a:t>
            </a:r>
            <a:r>
              <a:rPr lang="en-US" sz="2400" dirty="0"/>
              <a:t>, 18.9% Reserve Margin</a:t>
            </a:r>
          </a:p>
          <a:p>
            <a:r>
              <a:rPr lang="en-US" sz="2400" dirty="0"/>
              <a:t>27/28 $333/</a:t>
            </a:r>
            <a:r>
              <a:rPr lang="en-US" sz="2400" dirty="0" err="1"/>
              <a:t>Mwday</a:t>
            </a:r>
            <a:r>
              <a:rPr lang="en-US" sz="2400" dirty="0"/>
              <a:t>, 14.4% Reserve Margin (likely to be adjusted up to 17% in Feb 2027)</a:t>
            </a:r>
          </a:p>
          <a:p>
            <a:r>
              <a:rPr lang="en-US" sz="2400" dirty="0"/>
              <a:t>28/29 – Auction to be held in July 2026</a:t>
            </a:r>
          </a:p>
          <a:p>
            <a:r>
              <a:rPr lang="en-US" sz="2400" dirty="0"/>
              <a:t>29/30 – Auction to be held in December 2026</a:t>
            </a:r>
          </a:p>
          <a:p>
            <a:r>
              <a:rPr lang="en-US" sz="2400" dirty="0"/>
              <a:t>30/31 Auction to be held in May 2027</a:t>
            </a:r>
          </a:p>
        </p:txBody>
      </p:sp>
    </p:spTree>
    <p:extLst>
      <p:ext uri="{BB962C8B-B14F-4D97-AF65-F5344CB8AC3E}">
        <p14:creationId xmlns:p14="http://schemas.microsoft.com/office/powerpoint/2010/main" val="22616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E237B6-BEE3-84ED-2906-3B9FDACCC57B}"/>
            </a:ext>
          </a:extLst>
        </p:cNvPr>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9F3DB3FE-6329-6DCB-538E-055123409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Rectangle 28">
            <a:extLst>
              <a:ext uri="{FF2B5EF4-FFF2-40B4-BE49-F238E27FC236}">
                <a16:creationId xmlns:a16="http://schemas.microsoft.com/office/drawing/2014/main" id="{53B6248B-4769-1EF7-8C11-C0CD39F89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30">
            <a:extLst>
              <a:ext uri="{FF2B5EF4-FFF2-40B4-BE49-F238E27FC236}">
                <a16:creationId xmlns:a16="http://schemas.microsoft.com/office/drawing/2014/main" id="{3CCBD4F8-EB7C-7B93-DC23-625476CE6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32">
            <a:extLst>
              <a:ext uri="{FF2B5EF4-FFF2-40B4-BE49-F238E27FC236}">
                <a16:creationId xmlns:a16="http://schemas.microsoft.com/office/drawing/2014/main" id="{2D5A0D0A-B14E-0284-9BF8-BDC28A235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34">
            <a:extLst>
              <a:ext uri="{FF2B5EF4-FFF2-40B4-BE49-F238E27FC236}">
                <a16:creationId xmlns:a16="http://schemas.microsoft.com/office/drawing/2014/main" id="{90BF3EFF-1F0A-0F85-F96B-22718E7A1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F38C059A-14AF-40C7-6466-6172FD9FF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C08BF169-7331-0124-3B1B-C1315A1AF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FD920-BF4F-72ED-40A3-0EC4F035B4A7}"/>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The Market in PA is Responding</a:t>
            </a:r>
          </a:p>
        </p:txBody>
      </p:sp>
      <p:sp>
        <p:nvSpPr>
          <p:cNvPr id="3" name="Content Placeholder 2">
            <a:extLst>
              <a:ext uri="{FF2B5EF4-FFF2-40B4-BE49-F238E27FC236}">
                <a16:creationId xmlns:a16="http://schemas.microsoft.com/office/drawing/2014/main" id="{A0A79825-48C9-B4CD-7700-AB48C64F620F}"/>
              </a:ext>
            </a:extLst>
          </p:cNvPr>
          <p:cNvSpPr>
            <a:spLocks noGrp="1"/>
          </p:cNvSpPr>
          <p:nvPr>
            <p:ph idx="1"/>
          </p:nvPr>
        </p:nvSpPr>
        <p:spPr>
          <a:xfrm>
            <a:off x="4810259" y="649480"/>
            <a:ext cx="6555347" cy="5546047"/>
          </a:xfrm>
        </p:spPr>
        <p:txBody>
          <a:bodyPr anchor="ctr">
            <a:normAutofit fontScale="70000" lnSpcReduction="20000"/>
          </a:bodyPr>
          <a:lstStyle/>
          <a:p>
            <a:r>
              <a:rPr lang="en-US" sz="2400" dirty="0"/>
              <a:t>Crane Clean Energy Center (restart of TMI-1) 835 MWs (approx.) Nuclear Constellation Energy Dauphin Co. 2024-09-20 Restart of TMI-1; ~$1.6B; COD 2027</a:t>
            </a:r>
          </a:p>
          <a:p>
            <a:r>
              <a:rPr lang="en-US" sz="2400" dirty="0"/>
              <a:t>Limerick Clean Energy Uprate 340 MWs Nuclear (uprate) Constellation Energy Montgomery Co. 2025-07-15 Extends life into 2040s</a:t>
            </a:r>
          </a:p>
          <a:p>
            <a:r>
              <a:rPr lang="en-US" sz="2400" dirty="0"/>
              <a:t>Homer City Energy Campus 4,500 MWs (approx.) Gas (7x GE 7HA.02) Ho Homer City </a:t>
            </a:r>
            <a:r>
              <a:rPr lang="en-US" sz="2400" dirty="0" err="1"/>
              <a:t>Redev</a:t>
            </a:r>
            <a:r>
              <a:rPr lang="en-US" sz="2400" dirty="0"/>
              <a:t>. Indiana Co. 2025-04-02 4.5 GW redevelopment</a:t>
            </a:r>
          </a:p>
          <a:p>
            <a:r>
              <a:rPr lang="en-US" sz="2400" dirty="0"/>
              <a:t>Shippingport Power Station 2,700 MWs (approx.) Gas (NGCC) Frontier Group Beaver Co. 2025-07-16 Repurposing Bruce Mansfield site</a:t>
            </a:r>
          </a:p>
          <a:p>
            <a:r>
              <a:rPr lang="en-US" sz="2400" dirty="0"/>
              <a:t>Greene County BTM Gas Plant (IEP III) 944 MWs Gas CCGT + BESS IEP III / Essential Utilities Greene Co. 2025-08-27 Behind-the-meter; data center</a:t>
            </a:r>
          </a:p>
          <a:p>
            <a:r>
              <a:rPr lang="en-US" sz="2400" dirty="0"/>
              <a:t>PPL–Blackstone JV TBD Gas (multi-CCGT) PPL &amp; Blackstone Multiple sites 2025-07-15 ESA-backed; 2030s</a:t>
            </a:r>
          </a:p>
          <a:p>
            <a:r>
              <a:rPr lang="en-US" sz="2400" dirty="0"/>
              <a:t>Armstrong Plant Conversion (LS Power) 300  MWs (approx.) Gas (CCGT conv.) LS Power Armstrong Co. 2025-03-14 Conversion to baseload CCGT</a:t>
            </a:r>
          </a:p>
          <a:p>
            <a:r>
              <a:rPr lang="en-US" sz="2400" dirty="0"/>
              <a:t>Hummel Uprate (Capital Power) 40 MWs Gas (uprate) LS Power Snyder Co. 2025-03-14 Incremental uprate</a:t>
            </a:r>
          </a:p>
          <a:p>
            <a:r>
              <a:rPr lang="en-US" sz="2400" dirty="0" err="1"/>
              <a:t>Hunterstown</a:t>
            </a:r>
            <a:r>
              <a:rPr lang="en-US" sz="2400" dirty="0"/>
              <a:t> Uprate (LS Power) 30 MWs Gas (uprate) LS Power Adams Co. 2025-03-14 Incremental uprate</a:t>
            </a:r>
          </a:p>
          <a:p>
            <a:r>
              <a:rPr lang="en-US" sz="2400" dirty="0"/>
              <a:t>SW PA Natural Gas Generation Facility 4,300 MWs Gas NextEra Energy Resources SW PA 2026-03-20 Approximately a $17 billion project</a:t>
            </a:r>
          </a:p>
        </p:txBody>
      </p:sp>
    </p:spTree>
    <p:extLst>
      <p:ext uri="{BB962C8B-B14F-4D97-AF65-F5344CB8AC3E}">
        <p14:creationId xmlns:p14="http://schemas.microsoft.com/office/powerpoint/2010/main" val="3059195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73DE30-E280-D8D3-D551-656F905E6BAA}"/>
            </a:ext>
          </a:extLst>
        </p:cNvPr>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EF4EB4D2-2E81-F2AB-E35A-015554814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Rectangle 28">
            <a:extLst>
              <a:ext uri="{FF2B5EF4-FFF2-40B4-BE49-F238E27FC236}">
                <a16:creationId xmlns:a16="http://schemas.microsoft.com/office/drawing/2014/main" id="{82EC251D-038F-6436-368A-A6D830668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30">
            <a:extLst>
              <a:ext uri="{FF2B5EF4-FFF2-40B4-BE49-F238E27FC236}">
                <a16:creationId xmlns:a16="http://schemas.microsoft.com/office/drawing/2014/main" id="{55731A2B-9EEA-A39E-F79C-671E50E6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32">
            <a:extLst>
              <a:ext uri="{FF2B5EF4-FFF2-40B4-BE49-F238E27FC236}">
                <a16:creationId xmlns:a16="http://schemas.microsoft.com/office/drawing/2014/main" id="{056CFF7D-D4DC-283F-2169-0939434B1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34">
            <a:extLst>
              <a:ext uri="{FF2B5EF4-FFF2-40B4-BE49-F238E27FC236}">
                <a16:creationId xmlns:a16="http://schemas.microsoft.com/office/drawing/2014/main" id="{5CBC8A14-1E22-50CC-ADC0-A2E70C7BA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818CE26F-1D0A-09D1-4017-AFE41B950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8482A7ED-C7F0-02C2-2B36-CA38C443C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7BA6A4-83B8-CCDC-FE81-BC25A6CE785B}"/>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The Data Center Dilemma</a:t>
            </a:r>
            <a:endParaRPr lang="en-US" sz="4000" dirty="0">
              <a:solidFill>
                <a:srgbClr val="FFFFFF"/>
              </a:solidFill>
            </a:endParaRPr>
          </a:p>
        </p:txBody>
      </p:sp>
      <p:pic>
        <p:nvPicPr>
          <p:cNvPr id="5" name="Content Placeholder 4">
            <a:extLst>
              <a:ext uri="{FF2B5EF4-FFF2-40B4-BE49-F238E27FC236}">
                <a16:creationId xmlns:a16="http://schemas.microsoft.com/office/drawing/2014/main" id="{0A34C5FA-C49E-AD7B-2BA7-611A12B239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0125" y="1381561"/>
            <a:ext cx="6554788" cy="4082178"/>
          </a:xfrm>
          <a:prstGeom prst="rect">
            <a:avLst/>
          </a:prstGeom>
        </p:spPr>
      </p:pic>
    </p:spTree>
    <p:extLst>
      <p:ext uri="{BB962C8B-B14F-4D97-AF65-F5344CB8AC3E}">
        <p14:creationId xmlns:p14="http://schemas.microsoft.com/office/powerpoint/2010/main" val="1300348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BBECB-865A-FF00-2D41-B23EF739A465}"/>
            </a:ext>
          </a:extLst>
        </p:cNvPr>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9CFFD211-B7F6-A0C9-ACBB-9F73B4820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28">
            <a:extLst>
              <a:ext uri="{FF2B5EF4-FFF2-40B4-BE49-F238E27FC236}">
                <a16:creationId xmlns:a16="http://schemas.microsoft.com/office/drawing/2014/main" id="{FB5C22CC-89D3-E34B-25A5-A02A76A5B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0">
            <a:extLst>
              <a:ext uri="{FF2B5EF4-FFF2-40B4-BE49-F238E27FC236}">
                <a16:creationId xmlns:a16="http://schemas.microsoft.com/office/drawing/2014/main" id="{D4FA54EC-7904-17B4-BBBF-C2359DEA5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2">
            <a:extLst>
              <a:ext uri="{FF2B5EF4-FFF2-40B4-BE49-F238E27FC236}">
                <a16:creationId xmlns:a16="http://schemas.microsoft.com/office/drawing/2014/main" id="{CF6D4A62-9E68-C817-D075-7FEA419E31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4">
            <a:extLst>
              <a:ext uri="{FF2B5EF4-FFF2-40B4-BE49-F238E27FC236}">
                <a16:creationId xmlns:a16="http://schemas.microsoft.com/office/drawing/2014/main" id="{44C604D4-1F7A-2230-05EB-872D3EFEE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5BFF7816-DB15-511E-99C6-830CBF02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82579BEA-6091-D01F-CC8E-642CF7E4D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A882C-658E-DBE0-F357-AAACDF290062}"/>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The Data Center Dilemma</a:t>
            </a:r>
          </a:p>
        </p:txBody>
      </p:sp>
      <p:sp>
        <p:nvSpPr>
          <p:cNvPr id="3" name="Content Placeholder 2">
            <a:extLst>
              <a:ext uri="{FF2B5EF4-FFF2-40B4-BE49-F238E27FC236}">
                <a16:creationId xmlns:a16="http://schemas.microsoft.com/office/drawing/2014/main" id="{5D756653-17E5-A511-5E21-81B5B8F16676}"/>
              </a:ext>
            </a:extLst>
          </p:cNvPr>
          <p:cNvSpPr>
            <a:spLocks noGrp="1"/>
          </p:cNvSpPr>
          <p:nvPr>
            <p:ph idx="1"/>
          </p:nvPr>
        </p:nvSpPr>
        <p:spPr>
          <a:xfrm>
            <a:off x="4810259" y="649480"/>
            <a:ext cx="6555347" cy="5546047"/>
          </a:xfrm>
        </p:spPr>
        <p:txBody>
          <a:bodyPr anchor="ctr">
            <a:normAutofit/>
          </a:bodyPr>
          <a:lstStyle/>
          <a:p>
            <a:r>
              <a:rPr lang="en-US" sz="2400" dirty="0"/>
              <a:t>Non-data center demand growth is essentially flat.</a:t>
            </a:r>
          </a:p>
          <a:p>
            <a:r>
              <a:rPr lang="en-US" sz="2400" dirty="0"/>
              <a:t>Data center load has proven difficult to predict – timing issues, load shape, etc.</a:t>
            </a:r>
          </a:p>
          <a:p>
            <a:r>
              <a:rPr lang="en-US" sz="2400" dirty="0"/>
              <a:t>Bipartisan support has emerged for data centers to bring their own generation as part of the interconnection process.</a:t>
            </a:r>
          </a:p>
          <a:p>
            <a:r>
              <a:rPr lang="en-US" sz="2400" dirty="0"/>
              <a:t>PJM is working on a Reliability Backstop mechanism to procure the generation shortfall and assign the costs to new large loads.   </a:t>
            </a:r>
          </a:p>
        </p:txBody>
      </p:sp>
    </p:spTree>
    <p:extLst>
      <p:ext uri="{BB962C8B-B14F-4D97-AF65-F5344CB8AC3E}">
        <p14:creationId xmlns:p14="http://schemas.microsoft.com/office/powerpoint/2010/main" val="1095242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16AF6-45A5-E55B-3243-36D121DF2231}"/>
            </a:ext>
          </a:extLst>
        </p:cNvPr>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6C4488F5-E064-C409-FA6A-20E6BB71D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28">
            <a:extLst>
              <a:ext uri="{FF2B5EF4-FFF2-40B4-BE49-F238E27FC236}">
                <a16:creationId xmlns:a16="http://schemas.microsoft.com/office/drawing/2014/main" id="{D80531D4-FD93-802B-3DB6-1D4A68776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0">
            <a:extLst>
              <a:ext uri="{FF2B5EF4-FFF2-40B4-BE49-F238E27FC236}">
                <a16:creationId xmlns:a16="http://schemas.microsoft.com/office/drawing/2014/main" id="{28ECD5CC-51A2-1A04-B662-52F9B68AE1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2">
            <a:extLst>
              <a:ext uri="{FF2B5EF4-FFF2-40B4-BE49-F238E27FC236}">
                <a16:creationId xmlns:a16="http://schemas.microsoft.com/office/drawing/2014/main" id="{A26FBAB3-CDB9-D4F2-184D-01F55ADC8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4">
            <a:extLst>
              <a:ext uri="{FF2B5EF4-FFF2-40B4-BE49-F238E27FC236}">
                <a16:creationId xmlns:a16="http://schemas.microsoft.com/office/drawing/2014/main" id="{D534E803-1A99-AA46-F609-4D1898642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E6B3C79F-6D84-814E-8C3F-930324C36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90C26351-FC95-6A94-4C15-5B4D96733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9ECC18-5E1F-18EE-C099-B04F35110B22}"/>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The Load Forecast Challenge</a:t>
            </a:r>
          </a:p>
        </p:txBody>
      </p:sp>
      <p:sp>
        <p:nvSpPr>
          <p:cNvPr id="3" name="Content Placeholder 2">
            <a:extLst>
              <a:ext uri="{FF2B5EF4-FFF2-40B4-BE49-F238E27FC236}">
                <a16:creationId xmlns:a16="http://schemas.microsoft.com/office/drawing/2014/main" id="{F4F2990B-DF13-09C7-0826-AA6BBA75C2DF}"/>
              </a:ext>
            </a:extLst>
          </p:cNvPr>
          <p:cNvSpPr>
            <a:spLocks noGrp="1"/>
          </p:cNvSpPr>
          <p:nvPr>
            <p:ph idx="1"/>
          </p:nvPr>
        </p:nvSpPr>
        <p:spPr>
          <a:xfrm>
            <a:off x="4810259" y="649480"/>
            <a:ext cx="6555347" cy="5546047"/>
          </a:xfrm>
        </p:spPr>
        <p:txBody>
          <a:bodyPr anchor="ctr">
            <a:normAutofit/>
          </a:bodyPr>
          <a:lstStyle/>
          <a:p>
            <a:r>
              <a:rPr lang="en-US" sz="2400" dirty="0"/>
              <a:t>PJM is highly dependent on information provided by the utilities.</a:t>
            </a:r>
          </a:p>
          <a:p>
            <a:r>
              <a:rPr lang="en-US" sz="2400" dirty="0"/>
              <a:t>Discussions between data centers and utilities are shielded by NDAs.</a:t>
            </a:r>
          </a:p>
          <a:p>
            <a:r>
              <a:rPr lang="en-US" sz="2400" dirty="0"/>
              <a:t>Actual demand is showing up significantly below projected demand.</a:t>
            </a:r>
          </a:p>
          <a:p>
            <a:r>
              <a:rPr lang="en-US" sz="2400" dirty="0"/>
              <a:t>When the demand forecast is too high, consumers </a:t>
            </a:r>
            <a:r>
              <a:rPr lang="en-US" sz="2400"/>
              <a:t>pay too </a:t>
            </a:r>
            <a:r>
              <a:rPr lang="en-US" sz="2400" dirty="0"/>
              <a:t>much and reliability challenges are overstated.  </a:t>
            </a:r>
          </a:p>
          <a:p>
            <a:r>
              <a:rPr lang="en-US" sz="2400" dirty="0"/>
              <a:t>The PA Load Forecast Accountability Act (passed in Nov) must be effectively implemented.</a:t>
            </a:r>
          </a:p>
          <a:p>
            <a:r>
              <a:rPr lang="en-US" sz="2400" dirty="0"/>
              <a:t>PJM’s current reforms will likely put significant pressure on utilities to get load forecast correct.</a:t>
            </a:r>
          </a:p>
        </p:txBody>
      </p:sp>
    </p:spTree>
    <p:extLst>
      <p:ext uri="{BB962C8B-B14F-4D97-AF65-F5344CB8AC3E}">
        <p14:creationId xmlns:p14="http://schemas.microsoft.com/office/powerpoint/2010/main" val="3185526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697C15-C234-AF01-BB3B-6317954B04C2}"/>
            </a:ext>
          </a:extLst>
        </p:cNvPr>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FF5D0141-6E6E-3DD2-E485-65559412B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Rectangle 28">
            <a:extLst>
              <a:ext uri="{FF2B5EF4-FFF2-40B4-BE49-F238E27FC236}">
                <a16:creationId xmlns:a16="http://schemas.microsoft.com/office/drawing/2014/main" id="{17CC9189-2935-0FC0-2095-73FE4C34B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30">
            <a:extLst>
              <a:ext uri="{FF2B5EF4-FFF2-40B4-BE49-F238E27FC236}">
                <a16:creationId xmlns:a16="http://schemas.microsoft.com/office/drawing/2014/main" id="{C9AFDAD1-7ADA-6CEB-AF6C-0690C399A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32">
            <a:extLst>
              <a:ext uri="{FF2B5EF4-FFF2-40B4-BE49-F238E27FC236}">
                <a16:creationId xmlns:a16="http://schemas.microsoft.com/office/drawing/2014/main" id="{A3C2CB2E-7D50-B842-793D-E7E66CA3D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34">
            <a:extLst>
              <a:ext uri="{FF2B5EF4-FFF2-40B4-BE49-F238E27FC236}">
                <a16:creationId xmlns:a16="http://schemas.microsoft.com/office/drawing/2014/main" id="{A12EA9DB-2F10-1B05-D5CE-FF4C82AAF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02291EAC-A81A-FB73-CA95-985474C18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16F514D3-4CE6-7ECB-FE9A-0268CBF57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305133-689E-1395-BD4C-BA662209E82C}"/>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PJM Reliability Backstop Proposal</a:t>
            </a:r>
          </a:p>
        </p:txBody>
      </p:sp>
      <p:sp>
        <p:nvSpPr>
          <p:cNvPr id="3" name="Content Placeholder 2">
            <a:extLst>
              <a:ext uri="{FF2B5EF4-FFF2-40B4-BE49-F238E27FC236}">
                <a16:creationId xmlns:a16="http://schemas.microsoft.com/office/drawing/2014/main" id="{3E05B553-4816-FACA-9C94-409CA5B598AB}"/>
              </a:ext>
            </a:extLst>
          </p:cNvPr>
          <p:cNvSpPr>
            <a:spLocks noGrp="1"/>
          </p:cNvSpPr>
          <p:nvPr>
            <p:ph idx="1"/>
          </p:nvPr>
        </p:nvSpPr>
        <p:spPr>
          <a:xfrm>
            <a:off x="4810259" y="649480"/>
            <a:ext cx="6555347" cy="5546047"/>
          </a:xfrm>
        </p:spPr>
        <p:txBody>
          <a:bodyPr anchor="ctr">
            <a:normAutofit/>
          </a:bodyPr>
          <a:lstStyle/>
          <a:p>
            <a:r>
              <a:rPr lang="en-US" sz="2400" dirty="0"/>
              <a:t>PJM released a Reliability Backstop Proposal on April 10.</a:t>
            </a:r>
          </a:p>
          <a:p>
            <a:r>
              <a:rPr lang="en-US" sz="2400" dirty="0"/>
              <a:t>From September 2026 to March 2027, PJM is going to encourage large loads to sign bilateral contracts with large loads and load serving entities.</a:t>
            </a:r>
          </a:p>
          <a:p>
            <a:r>
              <a:rPr lang="en-US" sz="2400" dirty="0"/>
              <a:t>If there is still a shortfall in March 2027, PJM will procure capacity for utilities and assign the costs to those utilities who are short capacity.</a:t>
            </a:r>
          </a:p>
          <a:p>
            <a:r>
              <a:rPr lang="en-US" sz="2400" dirty="0"/>
              <a:t>A FERC filing is anticipated in June.</a:t>
            </a:r>
          </a:p>
          <a:p>
            <a:r>
              <a:rPr lang="en-US" sz="2400"/>
              <a:t>PJM issued </a:t>
            </a:r>
            <a:r>
              <a:rPr lang="en-US" sz="2400" dirty="0"/>
              <a:t>an RFI on April 16</a:t>
            </a:r>
            <a:r>
              <a:rPr lang="en-US" sz="2400" baseline="30000" dirty="0"/>
              <a:t>th</a:t>
            </a:r>
            <a:r>
              <a:rPr lang="en-US" sz="2400" dirty="0"/>
              <a:t>. </a:t>
            </a:r>
          </a:p>
        </p:txBody>
      </p:sp>
    </p:spTree>
    <p:extLst>
      <p:ext uri="{BB962C8B-B14F-4D97-AF65-F5344CB8AC3E}">
        <p14:creationId xmlns:p14="http://schemas.microsoft.com/office/powerpoint/2010/main" val="249544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3D225B-7052-6DA4-D760-B8CC63A5FFCD}"/>
            </a:ext>
          </a:extLst>
        </p:cNvPr>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B43B1D81-D3B2-0E1D-08B4-7C9960D3A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Rectangle 28">
            <a:extLst>
              <a:ext uri="{FF2B5EF4-FFF2-40B4-BE49-F238E27FC236}">
                <a16:creationId xmlns:a16="http://schemas.microsoft.com/office/drawing/2014/main" id="{37F076DF-A32A-B2D5-D25E-925A7FD61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30">
            <a:extLst>
              <a:ext uri="{FF2B5EF4-FFF2-40B4-BE49-F238E27FC236}">
                <a16:creationId xmlns:a16="http://schemas.microsoft.com/office/drawing/2014/main" id="{0136F0DB-0FB4-AD35-9779-1375B03B8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32">
            <a:extLst>
              <a:ext uri="{FF2B5EF4-FFF2-40B4-BE49-F238E27FC236}">
                <a16:creationId xmlns:a16="http://schemas.microsoft.com/office/drawing/2014/main" id="{42B3CBED-2D55-93F0-C8FC-CDCB3E9E6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34">
            <a:extLst>
              <a:ext uri="{FF2B5EF4-FFF2-40B4-BE49-F238E27FC236}">
                <a16:creationId xmlns:a16="http://schemas.microsoft.com/office/drawing/2014/main" id="{9D1C9CF3-F2D0-3C40-AEBA-ABC0F968A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1E35A762-AA70-4BEF-593B-AD245B0B2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0C15F9BD-0465-FF57-1FE8-19AFB6B68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7CDFB9-AC09-5DF7-5F49-17183C0BE8A7}"/>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Bring Your Own New Generation (BYONG) and Connect and Manage</a:t>
            </a:r>
          </a:p>
        </p:txBody>
      </p:sp>
      <p:sp>
        <p:nvSpPr>
          <p:cNvPr id="3" name="Content Placeholder 2">
            <a:extLst>
              <a:ext uri="{FF2B5EF4-FFF2-40B4-BE49-F238E27FC236}">
                <a16:creationId xmlns:a16="http://schemas.microsoft.com/office/drawing/2014/main" id="{8B6F399E-B708-2561-0CCF-8AE57D8CCC70}"/>
              </a:ext>
            </a:extLst>
          </p:cNvPr>
          <p:cNvSpPr>
            <a:spLocks noGrp="1"/>
          </p:cNvSpPr>
          <p:nvPr>
            <p:ph idx="1"/>
          </p:nvPr>
        </p:nvSpPr>
        <p:spPr>
          <a:xfrm>
            <a:off x="4810259" y="649480"/>
            <a:ext cx="6555347" cy="5546047"/>
          </a:xfrm>
        </p:spPr>
        <p:txBody>
          <a:bodyPr anchor="ctr">
            <a:normAutofit/>
          </a:bodyPr>
          <a:lstStyle/>
          <a:p>
            <a:r>
              <a:rPr lang="en-US" sz="2400" dirty="0"/>
              <a:t>At the direction of the White House and the Governors in the PJM Footprint, PJM is developing rules that require new large loads to bring their own new generation to the market.</a:t>
            </a:r>
          </a:p>
          <a:p>
            <a:r>
              <a:rPr lang="en-US" sz="2400" dirty="0"/>
              <a:t>Large loads that do not bring their own new generation will be subject to “Connect and Manage” which allow data centers to interconnected to the grid but will subject them to curtailment under peak conditions.</a:t>
            </a:r>
          </a:p>
          <a:p>
            <a:r>
              <a:rPr lang="en-US" sz="2400" dirty="0"/>
              <a:t>PJM expects to make a filing in early fall.</a:t>
            </a:r>
          </a:p>
          <a:p>
            <a:endParaRPr lang="en-US" sz="2400" dirty="0"/>
          </a:p>
        </p:txBody>
      </p:sp>
    </p:spTree>
    <p:extLst>
      <p:ext uri="{BB962C8B-B14F-4D97-AF65-F5344CB8AC3E}">
        <p14:creationId xmlns:p14="http://schemas.microsoft.com/office/powerpoint/2010/main" val="1122336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F84CFD-21EB-5568-696F-92158D0D6012}"/>
            </a:ext>
          </a:extLst>
        </p:cNvPr>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539D2D26-D151-2C3C-3F0C-AA006C63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Rectangle 28">
            <a:extLst>
              <a:ext uri="{FF2B5EF4-FFF2-40B4-BE49-F238E27FC236}">
                <a16:creationId xmlns:a16="http://schemas.microsoft.com/office/drawing/2014/main" id="{388B3B6F-B2CD-BFBF-7E8B-51EFB7FF3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30">
            <a:extLst>
              <a:ext uri="{FF2B5EF4-FFF2-40B4-BE49-F238E27FC236}">
                <a16:creationId xmlns:a16="http://schemas.microsoft.com/office/drawing/2014/main" id="{F49B9745-E38D-E4B9-C4EB-B80955AD8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32">
            <a:extLst>
              <a:ext uri="{FF2B5EF4-FFF2-40B4-BE49-F238E27FC236}">
                <a16:creationId xmlns:a16="http://schemas.microsoft.com/office/drawing/2014/main" id="{78A8622F-2826-9DA2-D000-1ED2C07C9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34">
            <a:extLst>
              <a:ext uri="{FF2B5EF4-FFF2-40B4-BE49-F238E27FC236}">
                <a16:creationId xmlns:a16="http://schemas.microsoft.com/office/drawing/2014/main" id="{719BFBD5-843F-10F0-DBCE-5A64E63AB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4F36D93D-03E0-8A9B-126D-86D1C8B85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D5F0B722-706D-C44C-210E-36F79E1F5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CCBDF5-4E9C-4A3B-E2E8-838B9BE4BB21}"/>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What Should Pennsylvania do?</a:t>
            </a:r>
          </a:p>
        </p:txBody>
      </p:sp>
      <p:sp>
        <p:nvSpPr>
          <p:cNvPr id="3" name="Content Placeholder 2">
            <a:extLst>
              <a:ext uri="{FF2B5EF4-FFF2-40B4-BE49-F238E27FC236}">
                <a16:creationId xmlns:a16="http://schemas.microsoft.com/office/drawing/2014/main" id="{C45F90C8-339D-9EBD-BB13-A3B449185AA4}"/>
              </a:ext>
            </a:extLst>
          </p:cNvPr>
          <p:cNvSpPr>
            <a:spLocks noGrp="1"/>
          </p:cNvSpPr>
          <p:nvPr>
            <p:ph idx="1"/>
          </p:nvPr>
        </p:nvSpPr>
        <p:spPr>
          <a:xfrm>
            <a:off x="4810259" y="649480"/>
            <a:ext cx="6555347" cy="5546047"/>
          </a:xfrm>
        </p:spPr>
        <p:txBody>
          <a:bodyPr anchor="ctr">
            <a:normAutofit/>
          </a:bodyPr>
          <a:lstStyle/>
          <a:p>
            <a:r>
              <a:rPr lang="en-US" sz="2400" dirty="0"/>
              <a:t>Stay committed to the competitive market design that has proved to be enormously successful. </a:t>
            </a:r>
          </a:p>
          <a:p>
            <a:r>
              <a:rPr lang="en-US" sz="2400" dirty="0"/>
              <a:t>Facilitate state level permitting to allow power plants to come online more quickly.</a:t>
            </a:r>
          </a:p>
          <a:p>
            <a:r>
              <a:rPr lang="en-US" sz="2400" dirty="0"/>
              <a:t>Support PJM’s efforts to structure wholesale markets to support Pennsylvania’s competitive retail model.</a:t>
            </a:r>
          </a:p>
          <a:p>
            <a:r>
              <a:rPr lang="en-US" sz="2400" dirty="0"/>
              <a:t>Restructure state level utility tariffs to properly assign costs to new large loads and manage EDC risk.   Legislation may be needed to align with PJM reforms.</a:t>
            </a:r>
          </a:p>
          <a:p>
            <a:r>
              <a:rPr lang="en-US" sz="2400" dirty="0"/>
              <a:t>Load Forecast Accountability Act may need updating.</a:t>
            </a:r>
          </a:p>
          <a:p>
            <a:r>
              <a:rPr lang="en-US" sz="2400" dirty="0"/>
              <a:t>Require PA utilities to be in RTOs via legislation.</a:t>
            </a:r>
          </a:p>
          <a:p>
            <a:pPr marL="0" indent="0">
              <a:buNone/>
            </a:pPr>
            <a:endParaRPr lang="en-US" sz="2400" dirty="0"/>
          </a:p>
        </p:txBody>
      </p:sp>
    </p:spTree>
    <p:extLst>
      <p:ext uri="{BB962C8B-B14F-4D97-AF65-F5344CB8AC3E}">
        <p14:creationId xmlns:p14="http://schemas.microsoft.com/office/powerpoint/2010/main" val="3159408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D96E6-CEB1-4B9D-98F0-38C21EA327E6}"/>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dirty="0">
                <a:latin typeface="+mj-lt"/>
                <a:ea typeface="+mj-ea"/>
                <a:cs typeface="+mj-cs"/>
              </a:rPr>
              <a:t>Energy Prices– 2022-24 Average Retail Rates</a:t>
            </a:r>
          </a:p>
        </p:txBody>
      </p:sp>
      <p:graphicFrame>
        <p:nvGraphicFramePr>
          <p:cNvPr id="47" name="Content Placeholder 2">
            <a:extLst>
              <a:ext uri="{FF2B5EF4-FFF2-40B4-BE49-F238E27FC236}">
                <a16:creationId xmlns:a16="http://schemas.microsoft.com/office/drawing/2014/main" id="{7A43B4F0-A22A-4B48-B1D1-4997BEF06670}"/>
              </a:ext>
            </a:extLst>
          </p:cNvPr>
          <p:cNvGraphicFramePr>
            <a:graphicFrameLocks noGrp="1"/>
          </p:cNvGraphicFramePr>
          <p:nvPr>
            <p:ph idx="1"/>
            <p:extLst>
              <p:ext uri="{D42A27DB-BD31-4B8C-83A1-F6EECF244321}">
                <p14:modId xmlns:p14="http://schemas.microsoft.com/office/powerpoint/2010/main" val="1835539670"/>
              </p:ext>
            </p:extLst>
          </p:nvPr>
        </p:nvGraphicFramePr>
        <p:xfrm>
          <a:off x="4648018" y="205564"/>
          <a:ext cx="6900512" cy="6422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6644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D96E6-CEB1-4B9D-98F0-38C21EA327E6}"/>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000"/>
              <a:t>Total Power Production</a:t>
            </a:r>
            <a:r>
              <a:rPr lang="en-US" sz="5000" kern="1200">
                <a:latin typeface="+mj-lt"/>
                <a:ea typeface="+mj-ea"/>
                <a:cs typeface="+mj-cs"/>
              </a:rPr>
              <a:t>– 2022-24</a:t>
            </a:r>
            <a:endParaRPr lang="en-US" sz="5000" kern="1200" dirty="0">
              <a:latin typeface="+mj-lt"/>
              <a:ea typeface="+mj-ea"/>
              <a:cs typeface="+mj-cs"/>
            </a:endParaRPr>
          </a:p>
        </p:txBody>
      </p:sp>
      <p:graphicFrame>
        <p:nvGraphicFramePr>
          <p:cNvPr id="47" name="Content Placeholder 2">
            <a:extLst>
              <a:ext uri="{FF2B5EF4-FFF2-40B4-BE49-F238E27FC236}">
                <a16:creationId xmlns:a16="http://schemas.microsoft.com/office/drawing/2014/main" id="{7A43B4F0-A22A-4B48-B1D1-4997BEF06670}"/>
              </a:ext>
            </a:extLst>
          </p:cNvPr>
          <p:cNvGraphicFramePr>
            <a:graphicFrameLocks noGrp="1"/>
          </p:cNvGraphicFramePr>
          <p:nvPr>
            <p:ph idx="1"/>
            <p:extLst>
              <p:ext uri="{D42A27DB-BD31-4B8C-83A1-F6EECF244321}">
                <p14:modId xmlns:p14="http://schemas.microsoft.com/office/powerpoint/2010/main" val="423015039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596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882" y="639193"/>
            <a:ext cx="3571810" cy="3573516"/>
          </a:xfrm>
        </p:spPr>
        <p:txBody>
          <a:bodyPr vert="horz" lIns="91440" tIns="45720" rIns="91440" bIns="45720" rtlCol="0" anchor="b">
            <a:normAutofit/>
          </a:bodyPr>
          <a:lstStyle/>
          <a:p>
            <a:r>
              <a:rPr lang="en-US" sz="4100" kern="1200" dirty="0">
                <a:solidFill>
                  <a:schemeClr val="tx1"/>
                </a:solidFill>
                <a:latin typeface="+mj-lt"/>
                <a:ea typeface="+mj-ea"/>
                <a:cs typeface="+mj-cs"/>
              </a:rPr>
              <a:t>Electric Power Production and Consumption by State (2024)</a:t>
            </a:r>
          </a:p>
        </p:txBody>
      </p:sp>
      <p:graphicFrame>
        <p:nvGraphicFramePr>
          <p:cNvPr id="3" name="Table 2"/>
          <p:cNvGraphicFramePr>
            <a:graphicFrameLocks noGrp="1"/>
          </p:cNvGraphicFramePr>
          <p:nvPr/>
        </p:nvGraphicFramePr>
        <p:xfrm>
          <a:off x="4654296" y="1207337"/>
          <a:ext cx="7214618" cy="4415896"/>
        </p:xfrm>
        <a:graphic>
          <a:graphicData uri="http://schemas.openxmlformats.org/drawingml/2006/table">
            <a:tbl>
              <a:tblPr firstRow="1" bandRow="1">
                <a:solidFill>
                  <a:srgbClr val="F7F7F7"/>
                </a:solidFill>
                <a:tableStyleId>{5C22544A-7EE6-4342-B048-85BDC9FD1C3A}</a:tableStyleId>
              </a:tblPr>
              <a:tblGrid>
                <a:gridCol w="2424604">
                  <a:extLst>
                    <a:ext uri="{9D8B030D-6E8A-4147-A177-3AD203B41FA5}">
                      <a16:colId xmlns:a16="http://schemas.microsoft.com/office/drawing/2014/main" val="20000"/>
                    </a:ext>
                  </a:extLst>
                </a:gridCol>
                <a:gridCol w="2308922">
                  <a:extLst>
                    <a:ext uri="{9D8B030D-6E8A-4147-A177-3AD203B41FA5}">
                      <a16:colId xmlns:a16="http://schemas.microsoft.com/office/drawing/2014/main" val="20001"/>
                    </a:ext>
                  </a:extLst>
                </a:gridCol>
                <a:gridCol w="2481092">
                  <a:extLst>
                    <a:ext uri="{9D8B030D-6E8A-4147-A177-3AD203B41FA5}">
                      <a16:colId xmlns:a16="http://schemas.microsoft.com/office/drawing/2014/main" val="20002"/>
                    </a:ext>
                  </a:extLst>
                </a:gridCol>
              </a:tblGrid>
              <a:tr h="1326740">
                <a:tc>
                  <a:txBody>
                    <a:bodyPr/>
                    <a:lstStyle/>
                    <a:p>
                      <a:pPr algn="ctr">
                        <a:defRPr sz="1200" b="1"/>
                      </a:pPr>
                      <a:r>
                        <a:rPr lang="en-US" sz="1900" b="1" cap="all" spc="60">
                          <a:solidFill>
                            <a:schemeClr val="tx1"/>
                          </a:solidFill>
                        </a:rPr>
                        <a:t>State</a:t>
                      </a:r>
                    </a:p>
                  </a:txBody>
                  <a:tcPr marL="209575" marR="209575" marT="209575" marB="209575" anchor="ctr">
                    <a:lnL w="12700" cmpd="sng">
                      <a:noFill/>
                      <a:prstDash val="solid"/>
                    </a:lnL>
                    <a:lnR w="12700" cmpd="sng">
                      <a:noFill/>
                      <a:prstDash val="solid"/>
                    </a:lnR>
                    <a:lnT w="12700" cmpd="sng">
                      <a:noFill/>
                    </a:lnT>
                    <a:lnB w="12700" cmpd="sng">
                      <a:noFill/>
                      <a:prstDash val="solid"/>
                    </a:lnB>
                    <a:noFill/>
                  </a:tcPr>
                </a:tc>
                <a:tc>
                  <a:txBody>
                    <a:bodyPr/>
                    <a:lstStyle/>
                    <a:p>
                      <a:pPr algn="ctr">
                        <a:defRPr sz="1200" b="1"/>
                      </a:pPr>
                      <a:r>
                        <a:rPr lang="en-US" sz="1900" b="1" cap="all" spc="60">
                          <a:solidFill>
                            <a:schemeClr val="tx1"/>
                          </a:solidFill>
                        </a:rPr>
                        <a:t>Total Production (MWh)</a:t>
                      </a:r>
                    </a:p>
                  </a:txBody>
                  <a:tcPr marL="209575" marR="209575" marT="209575" marB="209575" anchor="ctr">
                    <a:lnL w="12700" cmpd="sng">
                      <a:noFill/>
                      <a:prstDash val="solid"/>
                    </a:lnL>
                    <a:lnR w="12700" cmpd="sng">
                      <a:noFill/>
                      <a:prstDash val="solid"/>
                    </a:lnR>
                    <a:lnT w="12700" cmpd="sng">
                      <a:noFill/>
                    </a:lnT>
                    <a:lnB w="12700" cmpd="sng">
                      <a:noFill/>
                      <a:prstDash val="solid"/>
                    </a:lnB>
                    <a:noFill/>
                  </a:tcPr>
                </a:tc>
                <a:tc>
                  <a:txBody>
                    <a:bodyPr/>
                    <a:lstStyle/>
                    <a:p>
                      <a:pPr algn="ctr">
                        <a:defRPr sz="1200" b="1"/>
                      </a:pPr>
                      <a:r>
                        <a:rPr lang="en-US" sz="1900" b="1" cap="all" spc="60">
                          <a:solidFill>
                            <a:schemeClr val="tx1"/>
                          </a:solidFill>
                        </a:rPr>
                        <a:t>Total Consumption (MWh)</a:t>
                      </a:r>
                    </a:p>
                  </a:txBody>
                  <a:tcPr marL="209575" marR="209575" marT="209575" marB="209575" anchor="ctr">
                    <a:lnL w="12700" cmpd="sng">
                      <a:noFill/>
                      <a:prstDash val="solid"/>
                    </a:lnL>
                    <a:lnR w="12700" cmpd="sng">
                      <a:noFill/>
                      <a:prstDash val="solid"/>
                    </a:lnR>
                    <a:lnT w="12700" cmpd="sng">
                      <a:noFill/>
                    </a:lnT>
                    <a:lnB w="12700" cmpd="sng">
                      <a:noFill/>
                      <a:prstDash val="solid"/>
                    </a:lnB>
                    <a:noFill/>
                  </a:tcPr>
                </a:tc>
                <a:extLst>
                  <a:ext uri="{0D108BD9-81ED-4DB2-BD59-A6C34878D82A}">
                    <a16:rowId xmlns:a16="http://schemas.microsoft.com/office/drawing/2014/main" val="10000"/>
                  </a:ext>
                </a:extLst>
              </a:tr>
              <a:tr h="772289">
                <a:tc>
                  <a:txBody>
                    <a:bodyPr/>
                    <a:lstStyle/>
                    <a:p>
                      <a:pPr algn="ctr">
                        <a:defRPr sz="1200"/>
                      </a:pPr>
                      <a:r>
                        <a:rPr lang="en-US" sz="2400" cap="none" spc="0">
                          <a:solidFill>
                            <a:schemeClr val="tx1"/>
                          </a:solidFill>
                        </a:rPr>
                        <a:t>Maryland</a:t>
                      </a:r>
                    </a:p>
                  </a:txBody>
                  <a:tcPr marL="222818" marR="222818" marT="222818" marB="139716">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defRPr sz="1200"/>
                      </a:pPr>
                      <a:r>
                        <a:rPr lang="en-US" sz="2400" cap="none" spc="0" dirty="0">
                          <a:solidFill>
                            <a:schemeClr val="tx1"/>
                          </a:solidFill>
                        </a:rPr>
                        <a:t>35,424,816</a:t>
                      </a:r>
                    </a:p>
                  </a:txBody>
                  <a:tcPr marL="222818" marR="222818" marT="222818" marB="139716">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defRPr sz="1200"/>
                      </a:pPr>
                      <a:r>
                        <a:rPr lang="en-US" sz="2400" cap="none" spc="0" dirty="0">
                          <a:solidFill>
                            <a:schemeClr val="tx1"/>
                          </a:solidFill>
                        </a:rPr>
                        <a:t>59,018,688</a:t>
                      </a:r>
                    </a:p>
                  </a:txBody>
                  <a:tcPr marL="222818" marR="222818" marT="222818" marB="139716">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0001"/>
                  </a:ext>
                </a:extLst>
              </a:tr>
              <a:tr h="772289">
                <a:tc>
                  <a:txBody>
                    <a:bodyPr/>
                    <a:lstStyle/>
                    <a:p>
                      <a:pPr algn="ctr">
                        <a:defRPr sz="1200"/>
                      </a:pPr>
                      <a:r>
                        <a:rPr lang="en-US" sz="2400" cap="none" spc="0">
                          <a:solidFill>
                            <a:schemeClr val="tx1"/>
                          </a:solidFill>
                        </a:rPr>
                        <a:t>New Jersey</a:t>
                      </a:r>
                    </a:p>
                  </a:txBody>
                  <a:tcPr marL="222818" marR="222818" marT="222818" marB="139716">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defRPr sz="1200"/>
                      </a:pPr>
                      <a:r>
                        <a:rPr lang="en-US" sz="2400" cap="none" spc="0" dirty="0">
                          <a:solidFill>
                            <a:schemeClr val="tx1"/>
                          </a:solidFill>
                        </a:rPr>
                        <a:t>60,175,245</a:t>
                      </a:r>
                    </a:p>
                  </a:txBody>
                  <a:tcPr marL="222818" marR="222818" marT="222818" marB="139716">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defRPr sz="1200"/>
                      </a:pPr>
                      <a:r>
                        <a:rPr lang="en-US" sz="2400" cap="none" spc="0" dirty="0">
                          <a:solidFill>
                            <a:schemeClr val="tx1"/>
                          </a:solidFill>
                        </a:rPr>
                        <a:t>73,531,424</a:t>
                      </a:r>
                    </a:p>
                  </a:txBody>
                  <a:tcPr marL="222818" marR="222818" marT="222818" marB="139716">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0002"/>
                  </a:ext>
                </a:extLst>
              </a:tr>
              <a:tr h="772289">
                <a:tc>
                  <a:txBody>
                    <a:bodyPr/>
                    <a:lstStyle/>
                    <a:p>
                      <a:pPr algn="ctr">
                        <a:defRPr sz="1200"/>
                      </a:pPr>
                      <a:r>
                        <a:rPr lang="en-US" sz="2400" cap="none" spc="0">
                          <a:solidFill>
                            <a:schemeClr val="tx1"/>
                          </a:solidFill>
                        </a:rPr>
                        <a:t>Pennsylvania</a:t>
                      </a:r>
                    </a:p>
                  </a:txBody>
                  <a:tcPr marL="222818" marR="222818" marT="222818" marB="139716">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defRPr sz="1200"/>
                      </a:pPr>
                      <a:r>
                        <a:rPr lang="en-US" sz="2400" cap="none" spc="0" dirty="0">
                          <a:solidFill>
                            <a:schemeClr val="tx1"/>
                          </a:solidFill>
                        </a:rPr>
                        <a:t>241,498,648</a:t>
                      </a:r>
                    </a:p>
                  </a:txBody>
                  <a:tcPr marL="222818" marR="222818" marT="222818" marB="139716">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defRPr sz="1200"/>
                      </a:pPr>
                      <a:r>
                        <a:rPr lang="en-US" sz="2400" cap="none" spc="0" dirty="0">
                          <a:solidFill>
                            <a:schemeClr val="tx1"/>
                          </a:solidFill>
                        </a:rPr>
                        <a:t>142,146,514</a:t>
                      </a:r>
                    </a:p>
                  </a:txBody>
                  <a:tcPr marL="222818" marR="222818" marT="222818" marB="139716">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0003"/>
                  </a:ext>
                </a:extLst>
              </a:tr>
              <a:tr h="772289">
                <a:tc>
                  <a:txBody>
                    <a:bodyPr/>
                    <a:lstStyle/>
                    <a:p>
                      <a:pPr algn="ctr">
                        <a:defRPr sz="1200"/>
                      </a:pPr>
                      <a:r>
                        <a:rPr lang="en-US" sz="2400" cap="none" spc="0">
                          <a:solidFill>
                            <a:schemeClr val="tx1"/>
                          </a:solidFill>
                        </a:rPr>
                        <a:t>Ohio</a:t>
                      </a:r>
                    </a:p>
                  </a:txBody>
                  <a:tcPr marL="222818" marR="222818" marT="222818" marB="139716">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chemeClr val="bg1">
                        <a:lumMod val="85000"/>
                      </a:schemeClr>
                    </a:solidFill>
                  </a:tcPr>
                </a:tc>
                <a:tc>
                  <a:txBody>
                    <a:bodyPr/>
                    <a:lstStyle/>
                    <a:p>
                      <a:pPr algn="ctr">
                        <a:defRPr sz="1200"/>
                      </a:pPr>
                      <a:r>
                        <a:rPr lang="en-US" sz="2400" cap="none" spc="0" dirty="0">
                          <a:solidFill>
                            <a:schemeClr val="tx1"/>
                          </a:solidFill>
                        </a:rPr>
                        <a:t>142,747,706</a:t>
                      </a:r>
                    </a:p>
                  </a:txBody>
                  <a:tcPr marL="222818" marR="222818" marT="222818" marB="139716">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chemeClr val="bg1">
                        <a:lumMod val="85000"/>
                      </a:schemeClr>
                    </a:solidFill>
                  </a:tcPr>
                </a:tc>
                <a:tc>
                  <a:txBody>
                    <a:bodyPr/>
                    <a:lstStyle/>
                    <a:p>
                      <a:pPr algn="ctr">
                        <a:defRPr sz="1200"/>
                      </a:pPr>
                      <a:r>
                        <a:rPr lang="en-US" sz="2400" cap="none" spc="0" dirty="0">
                          <a:solidFill>
                            <a:schemeClr val="tx1"/>
                          </a:solidFill>
                        </a:rPr>
                        <a:t>153,707,376</a:t>
                      </a:r>
                    </a:p>
                  </a:txBody>
                  <a:tcPr marL="222818" marR="222818" marT="222818" marB="139716">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5082F-669C-8DCA-756B-49424A3E292A}"/>
              </a:ext>
            </a:extLst>
          </p:cNvPr>
          <p:cNvSpPr>
            <a:spLocks noGrp="1"/>
          </p:cNvSpPr>
          <p:nvPr>
            <p:ph type="title"/>
          </p:nvPr>
        </p:nvSpPr>
        <p:spPr/>
        <p:txBody>
          <a:bodyPr/>
          <a:lstStyle/>
          <a:p>
            <a:r>
              <a:rPr lang="en-US" dirty="0"/>
              <a:t>PPL Residential Rates – 2010 vs 2026</a:t>
            </a:r>
            <a:br>
              <a:rPr lang="en-US" dirty="0"/>
            </a:br>
            <a:r>
              <a:rPr lang="en-US" sz="1000" dirty="0"/>
              <a:t>		</a:t>
            </a:r>
            <a:r>
              <a:rPr lang="en-US" sz="1200" dirty="0"/>
              <a:t>Source - https://www.puc.pa.gov/filing-resources/reports/rate-comparison-reports</a:t>
            </a:r>
            <a:endParaRPr lang="en-US" dirty="0"/>
          </a:p>
        </p:txBody>
      </p:sp>
      <p:sp>
        <p:nvSpPr>
          <p:cNvPr id="3" name="Content Placeholder 2">
            <a:extLst>
              <a:ext uri="{FF2B5EF4-FFF2-40B4-BE49-F238E27FC236}">
                <a16:creationId xmlns:a16="http://schemas.microsoft.com/office/drawing/2014/main" id="{705011B3-55DD-2E98-1E51-9DEBA6E5E8F8}"/>
              </a:ext>
            </a:extLst>
          </p:cNvPr>
          <p:cNvSpPr>
            <a:spLocks noGrp="1"/>
          </p:cNvSpPr>
          <p:nvPr>
            <p:ph idx="1"/>
          </p:nvPr>
        </p:nvSpPr>
        <p:spPr/>
        <p:txBody>
          <a:bodyPr/>
          <a:lstStyle/>
          <a:p>
            <a:pPr marL="0" indent="0">
              <a:buNone/>
            </a:pPr>
            <a:r>
              <a:rPr lang="en-US" dirty="0"/>
              <a:t>2010</a:t>
            </a:r>
          </a:p>
          <a:p>
            <a:endParaRPr lang="en-US" dirty="0"/>
          </a:p>
          <a:p>
            <a:endParaRPr lang="en-US" dirty="0"/>
          </a:p>
          <a:p>
            <a:pPr marL="0" indent="0">
              <a:buNone/>
            </a:pPr>
            <a:endParaRPr lang="en-US" dirty="0"/>
          </a:p>
          <a:p>
            <a:pPr marL="0" indent="0">
              <a:buNone/>
            </a:pPr>
            <a:r>
              <a:rPr lang="en-US" dirty="0"/>
              <a:t>2026</a:t>
            </a:r>
          </a:p>
          <a:p>
            <a:pPr marL="0" indent="0">
              <a:buNone/>
            </a:pPr>
            <a:endParaRPr lang="en-US" dirty="0"/>
          </a:p>
        </p:txBody>
      </p:sp>
      <p:pic>
        <p:nvPicPr>
          <p:cNvPr id="8" name="Picture 7">
            <a:extLst>
              <a:ext uri="{FF2B5EF4-FFF2-40B4-BE49-F238E27FC236}">
                <a16:creationId xmlns:a16="http://schemas.microsoft.com/office/drawing/2014/main" id="{763A4ABD-75CD-5D62-C893-02BCCA491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117" y="2403216"/>
            <a:ext cx="10389705" cy="1325563"/>
          </a:xfrm>
          <a:prstGeom prst="rect">
            <a:avLst/>
          </a:prstGeom>
        </p:spPr>
      </p:pic>
      <p:pic>
        <p:nvPicPr>
          <p:cNvPr id="10" name="Picture 9">
            <a:extLst>
              <a:ext uri="{FF2B5EF4-FFF2-40B4-BE49-F238E27FC236}">
                <a16:creationId xmlns:a16="http://schemas.microsoft.com/office/drawing/2014/main" id="{1C0D2389-8892-0DD3-A02E-DD14BB298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117" y="4380467"/>
            <a:ext cx="10389704" cy="1183363"/>
          </a:xfrm>
          <a:prstGeom prst="rect">
            <a:avLst/>
          </a:prstGeom>
        </p:spPr>
      </p:pic>
    </p:spTree>
    <p:extLst>
      <p:ext uri="{BB962C8B-B14F-4D97-AF65-F5344CB8AC3E}">
        <p14:creationId xmlns:p14="http://schemas.microsoft.com/office/powerpoint/2010/main" val="133144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102CA1-37D6-B146-F31F-CAE5088641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2465" y="568618"/>
            <a:ext cx="10399381" cy="6162595"/>
          </a:xfrm>
          <a:prstGeom prst="rect">
            <a:avLst/>
          </a:prstGeom>
        </p:spPr>
      </p:pic>
    </p:spTree>
    <p:extLst>
      <p:ext uri="{BB962C8B-B14F-4D97-AF65-F5344CB8AC3E}">
        <p14:creationId xmlns:p14="http://schemas.microsoft.com/office/powerpoint/2010/main" val="117269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599907-33C2-AEE2-2377-1691A790E0A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PPL Historical Default Generation Rates </a:t>
            </a:r>
          </a:p>
        </p:txBody>
      </p:sp>
      <p:pic>
        <p:nvPicPr>
          <p:cNvPr id="5" name="Content Placeholder 4">
            <a:extLst>
              <a:ext uri="{FF2B5EF4-FFF2-40B4-BE49-F238E27FC236}">
                <a16:creationId xmlns:a16="http://schemas.microsoft.com/office/drawing/2014/main" id="{7D1BAE06-444C-4976-F643-EC2D82207B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9506" y="1507345"/>
            <a:ext cx="10076155" cy="4937316"/>
          </a:xfrm>
          <a:prstGeom prst="rect">
            <a:avLst/>
          </a:prstGeom>
        </p:spPr>
      </p:pic>
    </p:spTree>
    <p:extLst>
      <p:ext uri="{BB962C8B-B14F-4D97-AF65-F5344CB8AC3E}">
        <p14:creationId xmlns:p14="http://schemas.microsoft.com/office/powerpoint/2010/main" val="273531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530E5A-AB0A-E66A-121B-520323AD7E3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1BD03B4-DD57-97F5-D746-0D826B0E3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411DE9-8B79-37E7-0D82-5657CFB9124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Pennsylvania Historical Default Generation Rates </a:t>
            </a:r>
          </a:p>
        </p:txBody>
      </p:sp>
      <p:pic>
        <p:nvPicPr>
          <p:cNvPr id="7" name="Content Placeholder 6">
            <a:extLst>
              <a:ext uri="{FF2B5EF4-FFF2-40B4-BE49-F238E27FC236}">
                <a16:creationId xmlns:a16="http://schemas.microsoft.com/office/drawing/2014/main" id="{0D991C3F-6B87-6875-5A8D-B80CC207A1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532" y="1624613"/>
            <a:ext cx="11021913" cy="5149345"/>
          </a:xfrm>
          <a:prstGeom prst="rect">
            <a:avLst/>
          </a:prstGeom>
        </p:spPr>
      </p:pic>
    </p:spTree>
    <p:extLst>
      <p:ext uri="{BB962C8B-B14F-4D97-AF65-F5344CB8AC3E}">
        <p14:creationId xmlns:p14="http://schemas.microsoft.com/office/powerpoint/2010/main" val="687574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E0F2B4-C980-BE77-89EB-0E9F8CBE9EA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B930C22-5B03-27E1-6EFC-00BA0DB068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8D2289-F8EA-EA3E-BADE-5DFF000605A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Pennsylvania Historical Default Generation Rates - Blended</a:t>
            </a:r>
          </a:p>
        </p:txBody>
      </p:sp>
      <p:pic>
        <p:nvPicPr>
          <p:cNvPr id="6" name="Content Placeholder 5">
            <a:extLst>
              <a:ext uri="{FF2B5EF4-FFF2-40B4-BE49-F238E27FC236}">
                <a16:creationId xmlns:a16="http://schemas.microsoft.com/office/drawing/2014/main" id="{73B66563-E291-ACAB-16F8-22B4CB4462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4298" y="1500112"/>
            <a:ext cx="10342485" cy="5070551"/>
          </a:xfrm>
          <a:prstGeom prst="rect">
            <a:avLst/>
          </a:prstGeom>
        </p:spPr>
      </p:pic>
    </p:spTree>
    <p:extLst>
      <p:ext uri="{BB962C8B-B14F-4D97-AF65-F5344CB8AC3E}">
        <p14:creationId xmlns:p14="http://schemas.microsoft.com/office/powerpoint/2010/main" val="364629760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283</TotalTime>
  <Words>1207</Words>
  <Application>Microsoft Office PowerPoint</Application>
  <PresentationFormat>Widescreen</PresentationFormat>
  <Paragraphs>121</Paragraphs>
  <Slides>18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Aptos</vt:lpstr>
      <vt:lpstr>Arial</vt:lpstr>
      <vt:lpstr>Calibri</vt:lpstr>
      <vt:lpstr>Calibri Light</vt:lpstr>
      <vt:lpstr>Office 2013 - 2022 Theme</vt:lpstr>
      <vt:lpstr>Office Theme</vt:lpstr>
      <vt:lpstr>Senate Environmental Resources and Energy Committee</vt:lpstr>
      <vt:lpstr>Energy Prices– 2022-24 Average Retail Rates</vt:lpstr>
      <vt:lpstr>Total Power Production– 2022-24</vt:lpstr>
      <vt:lpstr>Electric Power Production and Consumption by State (2024)</vt:lpstr>
      <vt:lpstr>PPL Residential Rates – 2010 vs 2026   Source - https://www.puc.pa.gov/filing-resources/reports/rate-comparison-reports</vt:lpstr>
      <vt:lpstr>PowerPoint Presentation</vt:lpstr>
      <vt:lpstr>PPL Historical Default Generation Rates </vt:lpstr>
      <vt:lpstr>Pennsylvania Historical Default Generation Rates </vt:lpstr>
      <vt:lpstr>Pennsylvania Historical Default Generation Rates - Blended</vt:lpstr>
      <vt:lpstr>Capacity Market Prices Since 2018</vt:lpstr>
      <vt:lpstr>PJM’s Capacity Auctions</vt:lpstr>
      <vt:lpstr>The Market in PA is Responding</vt:lpstr>
      <vt:lpstr>The Data Center Dilemma</vt:lpstr>
      <vt:lpstr>The Data Center Dilemma</vt:lpstr>
      <vt:lpstr>The Load Forecast Challenge</vt:lpstr>
      <vt:lpstr>PJM Reliability Backstop Proposal</vt:lpstr>
      <vt:lpstr>Bring Your Own New Generation (BYONG) and Connect and Manage</vt:lpstr>
      <vt:lpstr>What Should Pennsylvania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Glen Thomas</dc:creator>
  <cp:lastModifiedBy>Glen Thomas</cp:lastModifiedBy>
  <cp:revision>3</cp:revision>
  <dcterms:created xsi:type="dcterms:W3CDTF">2026-04-09T18:03:36Z</dcterms:created>
  <dcterms:modified xsi:type="dcterms:W3CDTF">2026-04-24T15:34:28Z</dcterms:modified>
</cp:coreProperties>
</file>