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lsx" ContentType="application/vnd.openxmlformats-officedocument.spreadsheetml.sheet"/>
  <Default Extension="wmf" ContentType="image/x-wmf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12--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99" r:id="rId2"/>
  </p:sldMasterIdLst>
  <p:notesMasterIdLst>
    <p:notesMasterId r:id="rId3"/>
  </p:notesMasterIdLst>
  <p:handoutMasterIdLst>
    <p:handoutMasterId r:id="rId4"/>
  </p:handoutMasterIdLst>
  <p:sldIdLst>
    <p:sldId id="288" r:id="rId5"/>
    <p:sldId id="323" r:id="rId6"/>
    <p:sldId id="324" r:id="rId7"/>
    <p:sldId id="293" r:id="rId8"/>
    <p:sldId id="292" r:id="rId9"/>
    <p:sldId id="263" r:id="rId10"/>
    <p:sldId id="312" r:id="rId11"/>
    <p:sldId id="265" r:id="rId12"/>
    <p:sldId id="267" r:id="rId13"/>
    <p:sldId id="325" r:id="rId14"/>
    <p:sldId id="326" r:id="rId15"/>
    <p:sldId id="321" r:id="rId16"/>
    <p:sldId id="322" r:id="rId17"/>
    <p:sldId id="331" r:id="rId18"/>
    <p:sldId id="327" r:id="rId19"/>
    <p:sldId id="305" r:id="rId20"/>
    <p:sldId id="328" r:id="rId21"/>
    <p:sldId id="307" r:id="rId22"/>
    <p:sldId id="329" r:id="rId23"/>
    <p:sldId id="330" r:id="rId24"/>
    <p:sldId id="279" r:id="rId25"/>
    <p:sldId id="319" r:id="rId26"/>
    <p:sldId id="320" r:id="rId27"/>
    <p:sldId id="287" r:id="rId28"/>
  </p:sldIdLst>
  <p:sldSz cx="12192000" cy="6858000"/>
  <p:notesSz cx="7010400" cy="92964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CC"/>
    <a:srgbClr val="93E2FF"/>
    <a:srgbClr val="E0FF85"/>
    <a:srgbClr val="FEC9E8"/>
    <a:srgbClr val="99CC00"/>
    <a:srgbClr val="F0F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fill>
          <a:solidFill>
            <a:schemeClr val="accent3">
              <a:tint val="40000"/>
            </a:schemeClr>
          </a:solidFill>
        </a:fill>
      </a:tcStyle>
    </a:band1H>
    <a:band1V>
      <a:tcStyle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63122" autoAdjust="0"/>
  </p:normalViewPr>
  <p:slideViewPr>
    <p:cSldViewPr snapToGrid="0">
      <p:cViewPr varScale="1">
        <p:scale>
          <a:sx n="47" d="100"/>
          <a:sy n="47" d="100"/>
        </p:scale>
        <p:origin x="596" y="40"/>
      </p:cViewPr>
      <p:guideLst/>
    </p:cSldViewPr>
  </p:slideViewPr>
  <p:outlineViewPr>
    <p:cViewPr>
      <p:scale>
        <a:sx n="33" d="100"/>
        <a:sy n="33" d="100"/>
      </p:scale>
      <p:origin x="0" y="-568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396" y="6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https://Cera.pjm.com/otcsdav/nodes/14076802/Queue%20Data%20Donut%20Generator.xlsx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https://Cera.pjm.com/otcsdav/nodes/254643624/Queue%20Data%20Donut%20Generator%20(1).xlsx" TargetMode="External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smtClean="0">
                <a:solidFill>
                  <a:schemeClr val="tx1"/>
                </a:solidFill>
                <a:latin typeface="Arial Narrow" panose="020b0606020202030204" pitchFamily="34" charset="0"/>
              </a:rPr>
              <a:t>MW</a:t>
            </a:r>
            <a:endParaRPr lang="en-US" sz="1800" b="1">
              <a:solidFill>
                <a:schemeClr val="tx1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022035455331206322"/>
          <c:y val="0.072656244039535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1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1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066354356706142426"/>
          <c:y val="0.15433020889759064"/>
          <c:w val="0.92130988836288452"/>
          <c:h val="0.72817873954772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PECO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18</c:v>
                </c:pt>
                <c:pt idx="2">
                  <c:v>71</c:v>
                </c:pt>
                <c:pt idx="3">
                  <c:v>125</c:v>
                </c:pt>
                <c:pt idx="4">
                  <c:v>178</c:v>
                </c:pt>
                <c:pt idx="5">
                  <c:v>232</c:v>
                </c:pt>
                <c:pt idx="6">
                  <c:v>285</c:v>
                </c:pt>
                <c:pt idx="7">
                  <c:v>338</c:v>
                </c:pt>
                <c:pt idx="8">
                  <c:v>391</c:v>
                </c:pt>
                <c:pt idx="9">
                  <c:v>427</c:v>
                </c:pt>
                <c:pt idx="10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2-48FD-B719-95569E9408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PPL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2000" b="1" i="0" u="none" strike="noStrike" kern="1200" baseline="0" smtId="4294967295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93</c:v>
                </c:pt>
                <c:pt idx="1">
                  <c:v>484</c:v>
                </c:pt>
                <c:pt idx="2">
                  <c:v>1528</c:v>
                </c:pt>
                <c:pt idx="3">
                  <c:v>2753</c:v>
                </c:pt>
                <c:pt idx="4">
                  <c:v>3955</c:v>
                </c:pt>
                <c:pt idx="5">
                  <c:v>4650</c:v>
                </c:pt>
                <c:pt idx="6">
                  <c:v>5104</c:v>
                </c:pt>
                <c:pt idx="7">
                  <c:v>5328</c:v>
                </c:pt>
                <c:pt idx="8">
                  <c:v>5529</c:v>
                </c:pt>
                <c:pt idx="9">
                  <c:v>5529</c:v>
                </c:pt>
                <c:pt idx="10">
                  <c:v>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32-48FD-B719-95569E940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8"/>
        <c:overlap val="-12"/>
        <c:axId val="488298848"/>
        <c:axId val="488296224"/>
      </c:barChart>
      <c:catAx>
        <c:axId val="488298848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c:txPr>
        <c:crossAx val="488296224"/>
        <c:crosses val="autoZero"/>
        <c:auto val="0"/>
        <c:lblAlgn val="ctr"/>
        <c:lblOffset/>
        <c:noMultiLvlLbl val="0"/>
      </c:catAx>
      <c:valAx>
        <c:axId val="488296224"/>
        <c:scaling>
          <c:orientation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out"/>
        <c:minorTickMark val="none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800" b="0" i="0" u="none" strike="noStrike" kern="1200" baseline="0" smtId="4294967295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sz="1800" b="0" i="0" u="none" strike="noStrike" kern="1200" baseline="0" smtId="4294967295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endParaRPr>
          </a:p>
        </c:txPr>
        <c:crossAx val="48829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17464292049408"/>
          <c:y val="0.19859275221824646"/>
          <c:w val="0.15355221927165985"/>
          <c:h val="0.06661731004714965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p>
          <a:pPr>
            <a:defRPr sz="2000" b="0" i="0" u="none" strike="noStrike" kern="1200" baseline="0" smtId="4294967295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sz="2000" b="0" i="0" u="none" strike="noStrike" kern="1200" baseline="0" smtId="4294967295">
            <a:solidFill>
              <a:schemeClr val="tx1"/>
            </a:solidFill>
            <a:latin typeface="Arial Narrow" panose="020b0606020202030204" pitchFamily="34" charset="0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3200" b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</a:t>
            </a:r>
          </a:p>
          <a:p>
            <a:pPr>
              <a:defRPr sz="32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en-US" sz="32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18,313</a:t>
            </a:r>
          </a:p>
          <a:p>
            <a:pPr>
              <a:defRPr sz="32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en-US" sz="28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MW</a:t>
            </a:r>
          </a:p>
        </c:rich>
      </c:tx>
      <c:layout>
        <c:manualLayout>
          <c:xMode val="edge"/>
          <c:yMode val="edge"/>
          <c:x val="0.43652293086051941"/>
          <c:y val="0.39016920328140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3200" b="0" i="0" u="none" strike="noStrike" kern="1200" spc="0" baseline="0" smtId="4294967295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sz="3200" b="0" i="0" u="none" strike="noStrike" kern="1200" spc="0" baseline="0" smtId="4294967295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23460580408573151"/>
          <c:y val="0.067762978374958038"/>
          <c:w val="0.5255778431892395"/>
          <c:h val="0.889853835105896"/>
        </c:manualLayout>
      </c:layout>
      <c:doughnutChart/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3200" b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PA</a:t>
            </a:r>
          </a:p>
          <a:p>
            <a:pPr>
              <a:defRPr sz="32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en-US" sz="32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18,013</a:t>
            </a:r>
          </a:p>
          <a:p>
            <a:pPr>
              <a:defRPr sz="3200">
                <a:solidFill>
                  <a:sysClr val="windowText" lastClr="000000"/>
                </a:solidFill>
                <a:latin typeface="Arial Narrow" panose="020b0606020202030204" pitchFamily="34" charset="0"/>
              </a:defRPr>
            </a:pPr>
            <a:r>
              <a:rPr lang="en-US" sz="28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MW</a:t>
            </a:r>
          </a:p>
        </c:rich>
      </c:tx>
      <c:layout>
        <c:manualLayout>
          <c:xMode val="edge"/>
          <c:yMode val="edge"/>
          <c:x val="0.43652293086051941"/>
          <c:y val="0.390169203281402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3200" b="0" i="0" u="none" strike="noStrike" kern="1200" spc="0" baseline="0" smtId="4294967295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sz="3200" b="0" i="0" u="none" strike="noStrike" kern="1200" spc="0" baseline="0" smtId="4294967295">
            <a:solidFill>
              <a:sysClr val="windowText" lastClr="000000"/>
            </a:solidFill>
            <a:latin typeface="Arial Narrow" panose="020b0606020202030204" pitchFamily="34" charset="0"/>
            <a:ea typeface="+mn-ea"/>
            <a:cs typeface="+mn-cs"/>
          </a:endParaRPr>
        </a:p>
      </c:txPr>
    </c:title>
    <c:autoTitleDeleted val="0"/>
    <c:plotArea>
      <c:layout>
        <c:manualLayout>
          <c:layoutTarget val="inner"/>
          <c:xMode val="edge"/>
          <c:yMode val="edge"/>
          <c:x val="0.23460580408573151"/>
          <c:y val="0.067762978374958038"/>
          <c:w val="0.5255778431892395"/>
          <c:h val="0.889853835105896"/>
        </c:manualLayout>
      </c:layout>
      <c:doughnutChart>
        <c:varyColors val="1"/>
        <c:ser>
          <c:idx val="0"/>
          <c:order val="0"/>
          <c:spPr>
            <a:ln w="3175">
              <a:solidFill>
                <a:schemeClr val="tx1"/>
              </a:solidFill>
            </a:ln>
          </c:spPr>
          <c:dPt>
            <c:idx val="0"/>
            <c:invertIfNegative val="1"/>
            <c:spPr>
              <a:solidFill>
                <a:srgbClr val="FF3366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71-4C26-87AF-FBD08FE095EF}"/>
              </c:ext>
            </c:extLst>
          </c:dPt>
          <c:dPt>
            <c:idx val="1"/>
            <c:invertIfNegative val="1"/>
            <c:spPr>
              <a:solidFill>
                <a:srgbClr val="C2E085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71-4C26-87AF-FBD08FE095EF}"/>
              </c:ext>
            </c:extLst>
          </c:dPt>
          <c:dPt>
            <c:idx val="2"/>
            <c:invertIfNegative val="1"/>
            <c:spPr>
              <a:solidFill>
                <a:srgbClr val="99CC00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71-4C26-87AF-FBD08FE095EF}"/>
              </c:ext>
            </c:extLst>
          </c:dPt>
          <c:dPt>
            <c:idx val="3"/>
            <c:invertIfNegative val="1"/>
            <c:spPr>
              <a:solidFill>
                <a:srgbClr val="33CCFF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71-4C26-87AF-FBD08FE095EF}"/>
              </c:ext>
            </c:extLst>
          </c:dPt>
          <c:dPt>
            <c:idx val="4"/>
            <c:invertIfNegative val="1"/>
            <c:spPr>
              <a:solidFill>
                <a:srgbClr val="3366CC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71-4C26-87AF-FBD08FE095EF}"/>
              </c:ext>
            </c:extLst>
          </c:dPt>
          <c:dPt>
            <c:idx val="5"/>
            <c:invertIfNegative val="1"/>
            <c:spPr>
              <a:solidFill>
                <a:srgbClr val="E6B9BA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71-4C26-87AF-FBD08FE095EF}"/>
              </c:ext>
            </c:extLst>
          </c:dPt>
          <c:dLbls>
            <c:dLbl>
              <c:idx val="0"/>
              <c:layout>
                <c:manualLayout>
                  <c:x val="-0.1349213570356369"/>
                  <c:y val="-0.40709295868873596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  <a:fld id="{A4839256-EE39-4036-A75B-49073DF42E45}" type="CATEGORYNAME">
                      <a:rPr lang="en-US"/>
                      <a:t>[CATEGORY NAME]</a:t>
                    </a:fld>
                    <a:r>
                      <a:rPr lang="en-US"/>
                      <a:t>,</a:t>
                    </a:r>
                    <a:r>
                      <a:rPr lang="en-US" baseline="0"/>
                      <a:t>
</a:t>
                    </a:r>
                    <a:fld id="{F98DDF11-2937-4DAF-BC92-3DA9309CEF3B}" type="VALUE">
                      <a:rPr lang="en-US" b="1" baseline="0"/>
                      <a:t>[VALUE]</a:t>
                    </a:fld>
                    <a:r>
                      <a:rPr lang="en-US" b="1" baseline="0"/>
                      <a:t>MW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71-4C26-87AF-FBD08FE095EF}"/>
                </c:ext>
              </c:extLst>
            </c:dLbl>
            <c:dLbl>
              <c:idx val="1"/>
              <c:layout>
                <c:manualLayout>
                  <c:x val="0.20766426622867584"/>
                  <c:y val="-0.072542689740657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  <a:fld id="{F35B46DB-B06E-45B1-92F2-4EC43E0BF9FB}" type="CATEGORYNAME">
                      <a:rPr lang="en-US"/>
                      <a:t>[CATEGORY NAME]</a:t>
                    </a:fld>
                    <a:r>
                      <a:rPr lang="en-US"/>
                      <a:t>,</a:t>
                    </a:r>
                    <a:r>
                      <a:rPr lang="en-US" baseline="0"/>
                      <a:t>
</a:t>
                    </a:r>
                    <a:fld id="{8C9C47F0-F449-4FF7-B667-9CF81D77A8DC}" type="VALUE">
                      <a:rPr lang="en-US" b="1" baseline="0"/>
                      <a:t>[VALUE]</a:t>
                    </a:fld>
                    <a:r>
                      <a:rPr lang="en-US" b="1" baseline="0"/>
                      <a:t>MW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71-4C26-87AF-FBD08FE095EF}"/>
                </c:ext>
              </c:extLst>
            </c:dLbl>
            <c:dLbl>
              <c:idx val="2"/>
              <c:layout>
                <c:manualLayout>
                  <c:x val="0.1970018744468689"/>
                  <c:y val="-0.1154350936412811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  <a:fld id="{2D9CD182-F160-4B39-8764-8D4FAE899A7E}" type="CATEGORYNAME">
                      <a:rPr lang="en-US"/>
                      <a:t>[CATEGORY NAME]</a:t>
                    </a:fld>
                    <a:r>
                      <a:rPr lang="en-US"/>
                      <a:t>,</a:t>
                    </a:r>
                    <a:r>
                      <a:rPr lang="en-US" baseline="0"/>
                      <a:t>
</a:t>
                    </a:r>
                    <a:fld id="{3C841E17-FB82-48A5-BE78-27B8B176611C}" type="VALUE">
                      <a:rPr lang="en-US" b="1" baseline="0"/>
                      <a:t>[VALUE]</a:t>
                    </a:fld>
                    <a:r>
                      <a:rPr lang="en-US" b="1" baseline="0"/>
                      <a:t>MW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71-4C26-87AF-FBD08FE095EF}"/>
                </c:ext>
              </c:extLst>
            </c:dLbl>
            <c:dLbl>
              <c:idx val="3"/>
              <c:layout>
                <c:manualLayout>
                  <c:x val="0.23240046203136444"/>
                  <c:y val="-0.005068228114396333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  <a:fld id="{7C3298B4-1224-43B0-A0F8-86AF5C8CD5EA}" type="CATEGORYNAME">
                      <a:rPr lang="en-US"/>
                      <a:t>[CATEGORY NAME]</a:t>
                    </a:fld>
                    <a:r>
                      <a:rPr lang="en-US"/>
                      <a:t>,</a:t>
                    </a:r>
                    <a:r>
                      <a:rPr lang="en-US" baseline="0"/>
                      <a:t>
</a:t>
                    </a:r>
                    <a:fld id="{22491082-701E-43C2-84D2-97DA266EEF5D}" type="VALUE">
                      <a:rPr lang="en-US" b="1" baseline="0"/>
                      <a:t>[VALUE]</a:t>
                    </a:fld>
                    <a:r>
                      <a:rPr lang="en-US" b="1" baseline="0"/>
                      <a:t>MW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71-4C26-87AF-FBD08FE095EF}"/>
                </c:ext>
              </c:extLst>
            </c:dLbl>
            <c:dLbl>
              <c:idx val="4"/>
              <c:layout>
                <c:manualLayout>
                  <c:x val="0.18483477830886841"/>
                  <c:y val="0.1208778694272041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  <a:fld id="{D115E69B-A86F-4CA6-AE8C-BE4E81B2ACEA}" type="CATEGORYNAME">
                      <a:rPr lang="en-US"/>
                      <a:t>[CATEGORY NAME]</a:t>
                    </a:fld>
                    <a:r>
                      <a:rPr lang="en-US"/>
                      <a:t>,</a:t>
                    </a:r>
                    <a:r>
                      <a:rPr lang="en-US" baseline="0"/>
                      <a:t>
</a:t>
                    </a:r>
                    <a:fld id="{0E314D73-086D-45BC-BF23-9B0959BF3482}" type="VALUE">
                      <a:rPr lang="en-US" b="1" baseline="0"/>
                      <a:t>[VALUE]</a:t>
                    </a:fld>
                    <a:r>
                      <a:rPr lang="en-US" b="1" baseline="0"/>
                      <a:t>MW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71-4C26-87AF-FBD08FE095EF}"/>
                </c:ext>
              </c:extLst>
            </c:dLbl>
            <c:dLbl>
              <c:idx val="5"/>
              <c:layout>
                <c:manualLayout>
                  <c:x val="0.10427753627300263"/>
                  <c:y val="0.2059005647897720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 </a:t>
                    </a:r>
                    <a:fld id="{07BBF905-0702-4716-B658-445F20E1D47F}" type="CATEGORYNAME">
                      <a:rPr lang="en-US"/>
                      <a:t>[CATEGORY NAME]</a:t>
                    </a:fld>
                    <a:r>
                      <a:rPr lang="en-US"/>
                      <a:t>,</a:t>
                    </a:r>
                    <a:r>
                      <a:rPr lang="en-US" baseline="0"/>
                      <a:t>
</a:t>
                    </a:r>
                    <a:fld id="{785B65E3-1302-4B78-9936-90D58AFEA57D}" type="VALUE">
                      <a:rPr lang="en-US" b="1" baseline="0"/>
                      <a:t>[VALUE]</a:t>
                    </a:fld>
                    <a:r>
                      <a:rPr lang="en-US" b="1" baseline="0"/>
                      <a:t>MW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B71-4C26-87AF-FBD08FE09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p>
                <a:pPr algn="l">
                  <a:defRPr sz="2400" b="0" i="0" u="none" strike="noStrike" kern="1200" baseline="0" smtId="4294967295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sz="2400" b="0" i="0" u="none" strike="noStrike" kern="1200" baseline="0" smtId="4294967295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endParaRPr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extLst/>
          </c:dLbls>
          <c:cat>
            <c:strRef>
              <c:f>PA!$A$2:$A$7</c:f>
              <c:strCache>
                <c:ptCount val="6"/>
                <c:pt idx="0">
                  <c:v>Solar</c:v>
                </c:pt>
                <c:pt idx="1">
                  <c:v>Storage</c:v>
                </c:pt>
                <c:pt idx="2">
                  <c:v>Wind</c:v>
                </c:pt>
                <c:pt idx="3">
                  <c:v>Natural Gas</c:v>
                </c:pt>
                <c:pt idx="4">
                  <c:v>Hydro</c:v>
                </c:pt>
                <c:pt idx="5">
                  <c:v>Other</c:v>
                </c:pt>
              </c:strCache>
            </c:strRef>
          </c:cat>
          <c:val>
            <c:numRef>
              <c:f>PA!$B$2:$B$7</c:f>
              <c:numCache>
                <c:formatCode>_(* #,##0_);_(* \(#,##0\);_(* "-"??_);_(@_)</c:formatCode>
                <c:ptCount val="6"/>
                <c:pt idx="0">
                  <c:v>13243</c:v>
                </c:pt>
                <c:pt idx="1">
                  <c:v>4319</c:v>
                </c:pt>
                <c:pt idx="2">
                  <c:v>377</c:v>
                </c:pt>
                <c:pt idx="3">
                  <c:v>35</c:v>
                </c:pt>
                <c:pt idx="4">
                  <c:v>29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71-4C26-87AF-FBD08FE09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5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Nameplate, MW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Nameplate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8AF-4072-B71D-DAA0C8B8D2AD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AF-4072-B71D-DAA0C8B8D2AD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AF-4072-B71D-DAA0C8B8D2AD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8AF-4072-B71D-DAA0C8B8D2AD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AF-4072-B71D-DAA0C8B8D2AD}"/>
              </c:ext>
            </c:extLst>
          </c:dPt>
          <c:dLbls>
            <c:dLbl>
              <c:idx val="0"/>
              <c:layout>
                <c:manualLayout>
                  <c:x val="0.1796875"/>
                  <c:y val="0.0967741906642913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F-4072-B71D-DAA0C8B8D2AD}"/>
                </c:ext>
              </c:extLst>
            </c:dLbl>
            <c:dLbl>
              <c:idx val="1"/>
              <c:layout>
                <c:manualLayout>
                  <c:x val="-0.328125"/>
                  <c:y val="-0.0215053763240575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F-4072-B71D-DAA0C8B8D2AD}"/>
                </c:ext>
              </c:extLst>
            </c:dLbl>
            <c:dLbl>
              <c:idx val="2"/>
              <c:layout>
                <c:manualLayout>
                  <c:x val="-0.125"/>
                  <c:y val="-0.0618279576301574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AF-4072-B71D-DAA0C8B8D2AD}"/>
                </c:ext>
              </c:extLst>
            </c:dLbl>
            <c:dLbl>
              <c:idx val="3"/>
              <c:layout>
                <c:manualLayout>
                  <c:x val="0.0963541641831398"/>
                  <c:y val="-0.0806451588869094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AF-4072-B71D-DAA0C8B8D2AD}"/>
                </c:ext>
              </c:extLst>
            </c:dLbl>
            <c:dLbl>
              <c:idx val="4"/>
              <c:layout>
                <c:manualLayout>
                  <c:x val="0.1354166716337204"/>
                  <c:y val="-0.123655915260314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AF-4072-B71D-DAA0C8B8D2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Storage</c:v>
                </c:pt>
                <c:pt idx="4">
                  <c:v>Wind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8168</c:v>
                </c:pt>
                <c:pt idx="2">
                  <c:v>1503</c:v>
                </c:pt>
                <c:pt idx="3">
                  <c:v>2275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F-4072-B71D-DAA0C8B8D2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Nameplate, MW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Nameplate</c:v>
                </c:pt>
              </c:strCache>
            </c:strRef>
          </c:tx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43-4DDC-8D8D-36409832821F}"/>
              </c:ext>
            </c:extLst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43-4DDC-8D8D-36409832821F}"/>
              </c:ext>
            </c:extLst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43-4DDC-8D8D-36409832821F}"/>
              </c:ext>
            </c:extLst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43-4DDC-8D8D-36409832821F}"/>
              </c:ext>
            </c:extLst>
          </c:dPt>
          <c:dPt>
            <c:idx val="4"/>
            <c:invertIfNegative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43-4DDC-8D8D-36409832821F}"/>
              </c:ext>
            </c:extLst>
          </c:dPt>
          <c:dLbls>
            <c:delete val="1"/>
            <c:extLst/>
          </c:dLbls>
          <c:cat>
            <c:strRef>
              <c:f>Sheet1!$A$2:$A$6</c:f>
              <c:strCache>
                <c:ptCount val="5"/>
                <c:pt idx="0">
                  <c:v>Coal</c:v>
                </c:pt>
                <c:pt idx="1">
                  <c:v>Natural Gas</c:v>
                </c:pt>
                <c:pt idx="2">
                  <c:v>Nuclear</c:v>
                </c:pt>
                <c:pt idx="3">
                  <c:v>Storage</c:v>
                </c:pt>
                <c:pt idx="4">
                  <c:v>Wind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342</c:v>
                </c:pt>
                <c:pt idx="2">
                  <c:v>859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17-426D-A492-DC5E7C03B7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D65A7-49A6-4C8D-AD19-78913D9BC3B8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5FEC1-A002-4E40-8DF5-BC11AAD1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2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64325D-3DB1-4D15-80FE-212FE3AAE5A4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B94A34-6F67-4565-8275-49329950E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40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04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54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836F-ACB4-4F3C-9858-9A47B31908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9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4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83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59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93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589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99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0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398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50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15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0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80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94A34-6F67-4565-8275-49329950E7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93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44E3-1BE9-4D82-896C-E225626C880C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9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1pPr>
            <a:lvl2pPr marL="725639" indent="-27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2pPr>
            <a:lvl3pPr marL="1116368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3pPr>
            <a:lvl4pPr marL="1562915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4pPr>
            <a:lvl5pPr marL="2009463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5pPr>
            <a:lvl6pPr marL="2456010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6pPr>
            <a:lvl7pPr marL="2902557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7pPr>
            <a:lvl8pPr marL="3349104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8pPr>
            <a:lvl9pPr marL="3795652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5758087-670A-472F-81A3-40C69B27C1C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970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1pPr>
            <a:lvl2pPr marL="725639" indent="-27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2pPr>
            <a:lvl3pPr marL="1116368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3pPr>
            <a:lvl4pPr marL="1562915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4pPr>
            <a:lvl5pPr marL="2009463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5pPr>
            <a:lvl6pPr marL="2456010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6pPr>
            <a:lvl7pPr marL="2902557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7pPr>
            <a:lvl8pPr marL="3349104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8pPr>
            <a:lvl9pPr marL="3795652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37D842-5462-4BD0-8DA6-63DB56F16F8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0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478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44E3-1BE9-4D82-896C-E225626C8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85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3094">
              <a:defRPr/>
            </a:pPr>
            <a:fld id="{C6C50269-40D5-4C26-AE3F-F75F4F7C675A}" type="slidenum">
              <a:rPr lang="en-US">
                <a:solidFill>
                  <a:prstClr val="black"/>
                </a:solidFill>
              </a:rPr>
              <a:pPr defTabSz="893094"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3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1pPr>
            <a:lvl2pPr marL="725639" indent="-27909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2pPr>
            <a:lvl3pPr marL="1119469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3pPr>
            <a:lvl4pPr marL="1567567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4pPr>
            <a:lvl5pPr marL="2015665" indent="-22327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/>
              </a:defRPr>
            </a:lvl5pPr>
            <a:lvl6pPr marL="2462212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6pPr>
            <a:lvl7pPr marL="2908759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7pPr>
            <a:lvl8pPr marL="3355306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8pPr>
            <a:lvl9pPr marL="3801854" indent="-223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B7EC76-102B-443C-B43B-E4816B3BF81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0660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7D3F-372E-40A4-8C95-7FA533924F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40640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wmf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Group 7"/>
          <p:cNvGrpSpPr/>
          <p:nvPr/>
        </p:nvGrpSpPr>
        <p:grpSpPr>
          <a:xfrm>
            <a:off x="-1587" y="6199466"/>
            <a:ext cx="12204258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>
            <a:fillRect/>
          </a:stretch>
        </p:blipFill>
        <p:spPr>
          <a:xfrm>
            <a:off x="-1587" y="0"/>
            <a:ext cx="12202961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761603" y="6381751"/>
            <a:ext cx="1023891" cy="2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pPr algn="r"/>
            <a:r>
              <a:rPr lang="en-US" altLang="en-US" sz="1100" smtClean="0">
                <a:solidFill>
                  <a:schemeClr val="bg1"/>
                </a:solidFill>
              </a:rPr>
              <a:t>PJM </a:t>
            </a:r>
            <a:r>
              <a:rPr lang="en-US" altLang="en-US" sz="1100" smtClean="0">
                <a:solidFill>
                  <a:schemeClr val="bg1"/>
                </a:solidFill>
                <a:cs typeface="Arial"/>
              </a:rPr>
              <a:t>© 2025</a:t>
            </a:r>
            <a:endParaRPr lang="en-US" altLang="en-US" sz="1100">
              <a:solidFill>
                <a:schemeClr val="bg1"/>
              </a:solidFill>
              <a:cs typeface="Arial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6308" y="6395740"/>
            <a:ext cx="1563654" cy="261611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>
              <a:defRPr/>
            </a:pPr>
            <a:r>
              <a:rPr lang="en-US" sz="1100" smtClean="0">
                <a:solidFill>
                  <a:schemeClr val="bg1"/>
                </a:solidFill>
              </a:rPr>
              <a:t>www.pjm.com | Public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747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339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42706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34578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476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7195058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../media/image1.wmf" /><Relationship Id="rId7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Group 8"/>
          <p:cNvGrpSpPr/>
          <p:nvPr/>
        </p:nvGrpSpPr>
        <p:grpSpPr>
          <a:xfrm>
            <a:off x="-1587" y="6199466"/>
            <a:ext cx="12204258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>
            <a:fillRect/>
          </a:stretch>
        </p:blipFill>
        <p:spPr>
          <a:xfrm>
            <a:off x="-1587" y="0"/>
            <a:ext cx="12202961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950" y="152401"/>
            <a:ext cx="1120431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7" rIns="121893" bIns="609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1950" y="1143002"/>
            <a:ext cx="11204318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7" rIns="121893" bIns="60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761603" y="6381751"/>
            <a:ext cx="1023891" cy="29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pPr algn="r"/>
            <a:r>
              <a:rPr lang="en-US" altLang="en-US" sz="1100" smtClean="0">
                <a:solidFill>
                  <a:schemeClr val="bg1"/>
                </a:solidFill>
              </a:rPr>
              <a:t>PJM </a:t>
            </a:r>
            <a:r>
              <a:rPr lang="en-US" altLang="en-US" sz="1100" smtClean="0">
                <a:solidFill>
                  <a:schemeClr val="bg1"/>
                </a:solidFill>
                <a:cs typeface="Arial"/>
              </a:rPr>
              <a:t>© 2025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7" y="6381751"/>
            <a:ext cx="455670" cy="32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3" tIns="60947" rIns="121893" bIns="60947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8" y="6395740"/>
            <a:ext cx="1563654" cy="261611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pPr>
              <a:defRPr/>
            </a:pPr>
            <a:r>
              <a:rPr lang="en-US" sz="1100" smtClean="0">
                <a:solidFill>
                  <a:schemeClr val="bg1"/>
                </a:solidFill>
              </a:rPr>
              <a:t>www.pjm.com | Public</a:t>
            </a:r>
            <a:endParaRPr lang="en-US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ransition/>
  <p:timing/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/>
        </a:defRPr>
      </a:lvl5pPr>
      <a:lvl6pPr marL="609468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6pPr>
      <a:lvl7pPr marL="1218936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7pPr>
      <a:lvl8pPr marL="1828404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8pPr>
      <a:lvl9pPr marL="2437872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/>
        </a:defRPr>
      </a:lvl9pPr>
    </p:titleStyle>
    <p:bodyStyle>
      <a:lvl1pPr marL="288925" indent="-288925" algn="l" rtl="0" eaLnBrk="1" fontAlgn="base" hangingPunct="1">
        <a:spcBef>
          <a:spcPts val="600"/>
        </a:spcBef>
        <a:spcAft>
          <a:spcPts val="1200"/>
        </a:spcAft>
        <a:buChar char="•"/>
        <a:defRPr lang="en-US" altLang="en-US" sz="2800">
          <a:solidFill>
            <a:schemeClr val="tx1"/>
          </a:solidFill>
          <a:latin typeface="+mj-lt"/>
          <a:ea typeface="+mn-ea"/>
          <a:cs typeface="+mn-cs"/>
        </a:defRPr>
      </a:lvl1pPr>
      <a:lvl2pPr marL="746125" indent="-322263" algn="l" rtl="0" eaLnBrk="1" fontAlgn="base" hangingPunct="1">
        <a:spcBef>
          <a:spcPts val="600"/>
        </a:spcBef>
        <a:spcAft>
          <a:spcPts val="1200"/>
        </a:spcAft>
        <a:buChar char="–"/>
        <a:defRPr sz="2700">
          <a:solidFill>
            <a:schemeClr val="tx1"/>
          </a:solidFill>
          <a:latin typeface="+mn-lt"/>
        </a:defRPr>
      </a:lvl2pPr>
      <a:lvl3pPr marL="1258888" indent="-244475" algn="l" rtl="0" eaLnBrk="1" fontAlgn="base" hangingPunct="1">
        <a:spcBef>
          <a:spcPts val="600"/>
        </a:spcBef>
        <a:spcAft>
          <a:spcPts val="120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3pPr>
      <a:lvl4pPr marL="1582738" indent="0" algn="l" rtl="0" eaLnBrk="1" fontAlgn="base" hangingPunct="1">
        <a:spcBef>
          <a:spcPts val="600"/>
        </a:spcBef>
        <a:spcAft>
          <a:spcPts val="1200"/>
        </a:spcAft>
        <a:buFont typeface="Courier New" panose="02070309020205020404" pitchFamily="49" charset="0"/>
        <a:buNone/>
        <a:defRPr sz="2000">
          <a:solidFill>
            <a:schemeClr val="tx1"/>
          </a:solidFill>
          <a:latin typeface="+mn-lt"/>
        </a:defRPr>
      </a:lvl4pPr>
      <a:lvl5pPr marL="2341563" indent="-247650" algn="l" defTabSz="914400" rtl="0" eaLnBrk="1" fontAlgn="base" hangingPunct="1"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900">
          <a:solidFill>
            <a:schemeClr val="tx1"/>
          </a:solidFill>
          <a:latin typeface="+mn-lt"/>
        </a:defRPr>
      </a:lvl5pPr>
      <a:lvl6pPr marL="3352073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541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009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477" indent="-30473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6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0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72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40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08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75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44" algn="l" defTabSz="12189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6.png" /><Relationship Id="rId4" Type="http://schemas.openxmlformats.org/officeDocument/2006/relationships/image" Target="../media/image17.png" /><Relationship Id="rId5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Relationship Id="rId3" Type="http://schemas.openxmlformats.org/officeDocument/2006/relationships/chart" Target="../charts/char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0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Relationship Id="rId3" Type="http://schemas.openxmlformats.org/officeDocument/2006/relationships/hyperlink" Target="https://www.pjm.com/planning/resource-adequacy-planning/effective-load-carrying-capability" TargetMode="External" /><Relationship Id="rId4" Type="http://schemas.openxmlformats.org/officeDocument/2006/relationships/image" Target="../media/image21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6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4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Relationship Id="rId3" Type="http://schemas.openxmlformats.org/officeDocument/2006/relationships/chart" Target="../charts/chart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3.xml" /><Relationship Id="rId3" Type="http://schemas.openxmlformats.org/officeDocument/2006/relationships/chart" Target="../charts/chart5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emf" /><Relationship Id="rId4" Type="http://schemas.openxmlformats.org/officeDocument/2006/relationships/image" Target="../media/image5.emf" /><Relationship Id="rId5" Type="http://schemas.openxmlformats.org/officeDocument/2006/relationships/image" Target="../media/image6.emf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4624"/>
            <a:ext cx="12191999" cy="3302504"/>
          </a:xfrm>
        </p:spPr>
        <p:txBody>
          <a:bodyPr/>
          <a:lstStyle/>
          <a:p>
            <a:br>
              <a:rPr lang="en-US" b="1" smtClean="0"/>
            </a:br>
            <a:br>
              <a:rPr lang="en-US" b="1"/>
            </a:br>
            <a:br>
              <a:rPr lang="en-US" b="1" smtClean="0"/>
            </a:br>
            <a:br>
              <a:rPr lang="en-US" b="1" smtClean="0"/>
            </a:br>
            <a:r>
              <a:rPr lang="en-US" b="1"/>
              <a:t>PJM:</a:t>
            </a:r>
            <a:r>
              <a:rPr lang="en-US" sz="4000" b="1"/>
              <a:t> </a:t>
            </a:r>
            <a:r>
              <a:rPr lang="en-US" b="1"/>
              <a:t>Maintaining Resource Adequacy </a:t>
            </a:r>
            <a:br>
              <a:rPr lang="en-US" b="1"/>
            </a:br>
            <a:r>
              <a:rPr lang="en-US" b="1"/>
              <a:t>During a Period of Transition</a:t>
            </a:r>
            <a:br>
              <a:rPr lang="en-US"/>
            </a:br>
            <a:r>
              <a:rPr lang="en-US" sz="1600" b="1" smtClean="0"/>
              <a:t>  </a:t>
            </a:r>
            <a:br>
              <a:rPr lang="en-US" b="1" smtClean="0"/>
            </a:br>
            <a:r>
              <a:rPr lang="en-US" sz="2400" smtClean="0"/>
              <a:t>Pennsylvania Senate – Joint Hearing</a:t>
            </a:r>
            <a:br>
              <a:rPr lang="en-US" sz="2400" smtClean="0"/>
            </a:br>
            <a:r>
              <a:rPr lang="en-US" sz="2400" smtClean="0"/>
              <a:t>Consumer Protection &amp; Professional Licensure Committee</a:t>
            </a:r>
            <a:br>
              <a:rPr lang="en-US" sz="2400" smtClean="0"/>
            </a:br>
            <a:r>
              <a:rPr lang="en-US" sz="2400" smtClean="0"/>
              <a:t>Environmental Resources &amp; Energy Committee</a:t>
            </a:r>
            <a:endParaRPr lang="en-US" sz="2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0751" y="4820023"/>
            <a:ext cx="5203372" cy="1664954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800" b="1" smtClean="0"/>
              <a:t>Jason Stanek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800" smtClean="0"/>
              <a:t>Executive Director, Governmental Services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sz="1800" smtClean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1800" smtClean="0"/>
              <a:t>May 12, 2025</a:t>
            </a:r>
          </a:p>
          <a:p>
            <a:r>
              <a:rPr lang="en-US" altLang="en-US" sz="300" b="1" i="1" smtClean="0"/>
              <a:t>  </a:t>
            </a:r>
            <a:endParaRPr lang="en-US" altLang="en-US" sz="300" b="1" i="1" smtClean="0"/>
          </a:p>
          <a:p>
            <a:endParaRPr lang="en-US" sz="1600" smtClean="0"/>
          </a:p>
          <a:p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1621610989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6" y="1108140"/>
            <a:ext cx="11946082" cy="3092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 – 2025 Load Forecast Report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1128" y="4332386"/>
            <a:ext cx="6914778" cy="1779966"/>
          </a:xfrm>
          <a:prstGeom prst="roundRect">
            <a:avLst>
              <a:gd name="adj" fmla="val 523"/>
            </a:avLst>
          </a:prstGeom>
          <a:solidFill>
            <a:srgbClr val="DE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>
              <a:lnSpc>
                <a:spcPts val="2000"/>
              </a:lnSpc>
            </a:pPr>
            <a:r>
              <a:rPr lang="en-US" sz="1600">
                <a:solidFill>
                  <a:srgbClr val="424D62"/>
                </a:solidFill>
                <a:latin typeface="Arial Narrow" panose="020b0606020202030204" pitchFamily="34" charset="0"/>
              </a:rPr>
              <a:t>The summer and winter peak megawatt values reflect the estimated amount of forecast load to be served by each transmission owner in the noted state/district. Estimated amounts were calculated based on the average share of each transmission owner’s real-time summer and winter peak load in those areas over the past five years.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612" y="1505888"/>
            <a:ext cx="912462" cy="1333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261" y="4325736"/>
            <a:ext cx="4410636" cy="17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279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Large Load </a:t>
            </a:r>
            <a:r>
              <a:rPr lang="en-US" altLang="en-US" smtClean="0"/>
              <a:t>Adjustments (MWs)</a:t>
            </a:r>
            <a:endParaRPr lang="en-US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27866" y="719666"/>
          <a:ext cx="11736268" cy="541866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139618237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PJM Existing Installed Capacity Mix</a:t>
            </a:r>
            <a:br>
              <a:rPr lang="en-US"/>
            </a:br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</a:rPr>
              <a:t>(CIRs – as of Dec. 31, 2024)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CC4812-BCAE-BB10-709F-0D3E48A4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758" y="947853"/>
            <a:ext cx="10872854" cy="4962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55886" y="2768509"/>
            <a:ext cx="2830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b="1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PJM</a:t>
            </a:r>
          </a:p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181,534</a:t>
            </a:r>
            <a:endParaRPr lang="en-US" sz="280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 algn="ctr"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80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337136712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960" y="290720"/>
            <a:ext cx="10972482" cy="639763"/>
          </a:xfrm>
        </p:spPr>
        <p:txBody>
          <a:bodyPr/>
          <a:lstStyle/>
          <a:p>
            <a:r>
              <a:rPr lang="en-US" smtClean="0"/>
              <a:t>Pennsylvania – </a:t>
            </a:r>
            <a:r>
              <a:rPr lang="en-US"/>
              <a:t>Existing Installed Capacity (MW) by Fuel Type</a:t>
            </a:r>
            <a:br>
              <a:rPr lang="en-US"/>
            </a:br>
            <a:r>
              <a:rPr lang="en-US" sz="1400" smtClean="0"/>
              <a:t>(as of Dec</a:t>
            </a:r>
            <a:r>
              <a:rPr lang="en-US" sz="1400"/>
              <a:t>. 31, </a:t>
            </a:r>
            <a:r>
              <a:rPr lang="en-US" sz="1400" smtClean="0"/>
              <a:t>2024)</a:t>
            </a:r>
            <a:endParaRPr lang="en-US" sz="1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9" y="930483"/>
            <a:ext cx="10396899" cy="52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78693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64219" y="1048279"/>
          <a:ext cx="4797425" cy="4481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7425">
                  <a:extLst>
                    <a:ext uri="{9D8B030D-6E8A-4147-A177-3AD203B41FA5}">
                      <a16:colId xmlns:a16="http://schemas.microsoft.com/office/drawing/2014/main" val="3825242187"/>
                    </a:ext>
                  </a:extLst>
                </a:gridCol>
              </a:tblGrid>
              <a:tr h="1146281"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900" b="1" smtClean="0"/>
                        <a:t>Enhance reliability risk modeling </a:t>
                      </a:r>
                      <a:r>
                        <a:rPr lang="en-US" altLang="en-US" sz="1900" smtClean="0"/>
                        <a:t>in resource adequacy studies.</a:t>
                      </a:r>
                    </a:p>
                  </a:txBody>
                  <a:tcPr marL="182880" marR="36576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  <a:alpha val="7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0395865"/>
                  </a:ext>
                </a:extLst>
              </a:tr>
              <a:tr h="1097280"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900" b="1" smtClean="0"/>
                        <a:t>Improve capacity accreditation </a:t>
                      </a:r>
                      <a:r>
                        <a:rPr lang="en-US" altLang="en-US" sz="1900" smtClean="0"/>
                        <a:t>to reflect resources’ contribution during periods of risk.</a:t>
                      </a:r>
                    </a:p>
                  </a:txBody>
                  <a:tcPr marL="182880" marR="36576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  <a:alpha val="7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3507460"/>
                  </a:ext>
                </a:extLst>
              </a:tr>
              <a:tr h="1119178"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900" smtClean="0"/>
                        <a:t>Maintain the </a:t>
                      </a:r>
                      <a:r>
                        <a:rPr lang="en-US" altLang="en-US" sz="1900" b="1" smtClean="0"/>
                        <a:t>capacity performance framework, but enhance </a:t>
                      </a:r>
                      <a:r>
                        <a:rPr lang="en-US" altLang="en-US" sz="1900" smtClean="0"/>
                        <a:t>the rules and testing requirements. </a:t>
                      </a:r>
                    </a:p>
                  </a:txBody>
                  <a:tcPr marL="182880" marR="36576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  <a:alpha val="7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2135947"/>
                  </a:ext>
                </a:extLst>
              </a:tr>
              <a:tr h="1119178"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900" smtClean="0"/>
                        <a:t>Improve other areas of the market construct, including balanced </a:t>
                      </a:r>
                      <a:r>
                        <a:rPr lang="en-US" altLang="en-US" sz="1900" b="1" smtClean="0"/>
                        <a:t>market power mitigation </a:t>
                      </a:r>
                      <a:r>
                        <a:rPr lang="en-US" altLang="en-US" sz="1900" smtClean="0"/>
                        <a:t>rules.* </a:t>
                      </a:r>
                      <a:endParaRPr lang="en-US" sz="1900" smtClean="0"/>
                    </a:p>
                  </a:txBody>
                  <a:tcPr marL="182880" marR="36576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  <a:alpha val="70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alpha val="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6798427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ELCC Ratings – “What Can You Do For Reliability?”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838" y="5530196"/>
            <a:ext cx="4645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/>
              <a:t>The following table provides the </a:t>
            </a:r>
            <a:r>
              <a:rPr lang="en-US" sz="1000" i="1">
                <a:hlinkClick r:id="rId3"/>
              </a:rPr>
              <a:t>ELCC Class Ratings </a:t>
            </a:r>
            <a:r>
              <a:rPr lang="en-US" sz="1000" i="1"/>
              <a:t>applicable to the 2025/2026 Base Residual Auction (BRA) as calculated under the methodology approved by FERC on January 30th, 2024 in FERC Docket No. ER24-99</a:t>
            </a:r>
          </a:p>
          <a:p>
            <a:pPr algn="r"/>
            <a:r>
              <a:rPr lang="en-US" sz="1000" i="1"/>
              <a:t>*Market Power Mitigation changes in </a:t>
            </a:r>
            <a:r>
              <a:rPr lang="en-US" sz="1000" i="1" smtClean="0"/>
              <a:t>ER24-98 </a:t>
            </a:r>
            <a:r>
              <a:rPr lang="en-US" sz="1000" i="1"/>
              <a:t>were not accepted by FERC.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644" y="1048279"/>
            <a:ext cx="6983574" cy="51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1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PJM Queued Capacity (Nameplate) by Fuel Type</a:t>
            </a:r>
            <a:br>
              <a:rPr lang="en-US">
                <a:solidFill>
                  <a:schemeClr val="accent6"/>
                </a:solidFill>
              </a:rPr>
            </a:br>
            <a:r>
              <a:rPr lang="en-US" altLang="en-US" sz="1400"/>
              <a:t>(“Active” in the PJM Queue as of </a:t>
            </a:r>
            <a:r>
              <a:rPr lang="en-US" altLang="en-US" sz="1400" smtClean="0"/>
              <a:t>Mar. 11, 2025)</a:t>
            </a:r>
            <a:endParaRPr lang="en-US" sz="1400"/>
          </a:p>
        </p:txBody>
      </p:sp>
      <p:pic>
        <p:nvPicPr>
          <p:cNvPr id="6" name="officeArt object" descr="Picture 7"/>
          <p:cNvPicPr/>
          <p:nvPr/>
        </p:nvPicPr>
        <p:blipFill>
          <a:blip r:embed="rId3"/>
          <a:srcRect r="5590"/>
          <a:stretch>
            <a:fillRect/>
          </a:stretch>
        </p:blipFill>
        <p:spPr>
          <a:xfrm>
            <a:off x="1699708" y="1151068"/>
            <a:ext cx="9434458" cy="502382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34553887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760" y="352213"/>
            <a:ext cx="10972482" cy="439951"/>
          </a:xfrm>
        </p:spPr>
        <p:txBody>
          <a:bodyPr/>
          <a:lstStyle/>
          <a:p>
            <a:r>
              <a:rPr lang="en-US" smtClean="0"/>
              <a:t>Pennsylvania Queued Capacity (Nameplate) by Fuel Type</a:t>
            </a:r>
            <a:br>
              <a:rPr lang="en-US" smtClean="0"/>
            </a:br>
            <a:r>
              <a:rPr lang="en-US" sz="1400" smtClean="0"/>
              <a:t>(“</a:t>
            </a:r>
            <a:r>
              <a:rPr lang="en-US" sz="1400"/>
              <a:t>Active” in the PJM Queue as of </a:t>
            </a:r>
            <a:r>
              <a:rPr lang="en-US" sz="1400" smtClean="0"/>
              <a:t>April </a:t>
            </a:r>
            <a:r>
              <a:rPr lang="en-US" sz="1400"/>
              <a:t>1, </a:t>
            </a:r>
            <a:r>
              <a:rPr lang="en-US" sz="1400" smtClean="0"/>
              <a:t>2024)</a:t>
            </a:r>
            <a:endParaRPr lang="en-US" sz="140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348147" y="560093"/>
          <a:ext cx="9495706" cy="573781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1403709" y="621608"/>
          <a:ext cx="9384581" cy="561478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</p:spTree>
    <p:extLst>
      <p:ext uri="{BB962C8B-B14F-4D97-AF65-F5344CB8AC3E}">
        <p14:creationId xmlns:p14="http://schemas.microsoft.com/office/powerpoint/2010/main" val="315187342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NERC: Long-Term Reliability Assessment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130" y="792164"/>
            <a:ext cx="7967957" cy="53015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0775" y="5666987"/>
            <a:ext cx="2076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Graphic: NERC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6771340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 l="13197" r="700"/>
          <a:stretch>
            <a:fillRect/>
          </a:stretch>
        </p:blipFill>
        <p:spPr>
          <a:xfrm>
            <a:off x="261256" y="1492524"/>
            <a:ext cx="7672710" cy="4143744"/>
          </a:xfrm>
          <a:prstGeom prst="rect">
            <a:avLst/>
          </a:prstGeom>
          <a:solidFill>
            <a:srgbClr val="CCEAF1"/>
          </a:solidFill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RTO &amp; LDA Prices</a:t>
            </a:r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8002720" y="1451916"/>
          <a:ext cx="3946430" cy="3784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420586990"/>
                    </a:ext>
                  </a:extLst>
                </a:gridCol>
                <a:gridCol w="1457539">
                  <a:extLst>
                    <a:ext uri="{9D8B030D-6E8A-4147-A177-3AD203B41FA5}">
                      <a16:colId xmlns:a16="http://schemas.microsoft.com/office/drawing/2014/main" val="1189438940"/>
                    </a:ext>
                  </a:extLst>
                </a:gridCol>
                <a:gridCol w="1391611">
                  <a:extLst>
                    <a:ext uri="{9D8B030D-6E8A-4147-A177-3AD203B41FA5}">
                      <a16:colId xmlns:a16="http://schemas.microsoft.com/office/drawing/2014/main" val="2525789091"/>
                    </a:ext>
                  </a:extLst>
                </a:gridCol>
              </a:tblGrid>
              <a:tr h="570569">
                <a:tc gridSpan="3">
                  <a:txBody>
                    <a:bodyPr vert="horz" wrap="square"/>
                    <a:lstStyle/>
                    <a:p>
                      <a:pPr marL="12700" indent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buSzPct val="101923"/>
                        <a:buFont typeface="Arial"/>
                        <a:buNone/>
                        <a:tabLst>
                          <a:tab pos="355600"/>
                        </a:tabLst>
                      </a:pPr>
                      <a:r>
                        <a:rPr lang="en-US" sz="2400" spc="0" smtClean="0">
                          <a:solidFill>
                            <a:schemeClr val="accent1"/>
                          </a:solidFill>
                          <a:latin typeface="Arial Narrow"/>
                          <a:cs typeface="Arial Narrow"/>
                        </a:rPr>
                        <a:t>RTO P</a:t>
                      </a:r>
                      <a:r>
                        <a:rPr lang="en-US" sz="2400" smtClean="0">
                          <a:solidFill>
                            <a:schemeClr val="accent1"/>
                          </a:solidFill>
                          <a:latin typeface="Arial Narrow"/>
                          <a:cs typeface="Arial Narrow"/>
                        </a:rPr>
                        <a:t>rice Comparison</a:t>
                      </a:r>
                      <a:endParaRPr lang="en-US" sz="2400">
                        <a:solidFill>
                          <a:schemeClr val="accent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marL="12700" indent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buSzPct val="101923"/>
                        <a:buFont typeface="Arial"/>
                        <a:buNone/>
                        <a:tabLst>
                          <a:tab pos="355600"/>
                        </a:tabLst>
                      </a:pPr>
                      <a:endParaRPr lang="en-US" sz="2400">
                        <a:solidFill>
                          <a:schemeClr val="accent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500402"/>
                  </a:ext>
                </a:extLst>
              </a:tr>
              <a:tr h="640080">
                <a:tc>
                  <a:txBody>
                    <a:bodyPr vert="horz" wrap="square"/>
                    <a:lstStyle/>
                    <a:p>
                      <a:pPr marL="0" lvl="1" indent="0" algn="ctr" defTabSz="7112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endParaRPr lang="en-US" sz="1800" i="1" kern="1200" smtClean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1" indent="0" algn="ctr" defTabSz="7112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n-US" sz="2000" b="1" i="0" kern="1200" smtClean="0">
                          <a:solidFill>
                            <a:schemeClr val="bg1"/>
                          </a:solidFill>
                          <a:latin typeface="+mj-lt"/>
                        </a:rPr>
                        <a:t>2025/2026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1" indent="0" algn="ctr" defTabSz="711200" rtl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n-US" sz="2000" b="1" i="0" kern="1200" smtClean="0">
                          <a:solidFill>
                            <a:schemeClr val="bg1"/>
                          </a:solidFill>
                          <a:latin typeface="+mj-lt"/>
                        </a:rPr>
                        <a:t>2024/2025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869892"/>
                  </a:ext>
                </a:extLst>
              </a:tr>
              <a:tr h="1117484">
                <a:tc>
                  <a:txBody>
                    <a:bodyPr vert="horz" wrap="square"/>
                    <a:lstStyle/>
                    <a:p>
                      <a:pPr marL="0" marR="0" lvl="1" indent="0" algn="l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kern="120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R</a:t>
                      </a:r>
                      <a:r>
                        <a:rPr lang="en-US" sz="2000" b="1" i="0" kern="1200" baseline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TO </a:t>
                      </a:r>
                      <a:br>
                        <a:rPr lang="en-US" sz="2000" b="1" i="0" kern="1200" baseline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sz="2000" b="1" i="0" kern="1200" baseline="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Price:</a:t>
                      </a:r>
                      <a:endParaRPr lang="en-US" sz="2000" b="1" i="0" kern="1200" smtClean="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lvl="1" indent="0" algn="l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i="0" kern="120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1" indent="0" algn="ctr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$269.92/</a:t>
                      </a:r>
                      <a:b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MW-day</a:t>
                      </a:r>
                      <a:endParaRPr lang="en-US" sz="2400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C7F0FF"/>
                        </a:gs>
                        <a:gs pos="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1" indent="0" algn="ctr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$29/</a:t>
                      </a:r>
                      <a:b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MW-day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17645"/>
                  </a:ext>
                </a:extLst>
              </a:tr>
              <a:tr h="724649">
                <a:tc rowSpan="2">
                  <a:txBody>
                    <a:bodyPr vert="horz" wrap="square"/>
                    <a:lstStyle/>
                    <a:p>
                      <a:pPr marL="0" marR="0" lvl="1" indent="0" algn="l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i="0" kern="120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Reserve Margin</a:t>
                      </a:r>
                    </a:p>
                    <a:p>
                      <a:pPr marL="0" marR="0" lvl="1" indent="0" algn="l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0" i="1" kern="1200" smtClean="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with IRM of:</a:t>
                      </a:r>
                      <a:endParaRPr lang="en-US" sz="1800" b="0" i="1" kern="120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1" indent="0" algn="ctr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18.5%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C7F0FF"/>
                        </a:gs>
                        <a:gs pos="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lvl="1" indent="0" algn="ctr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20.5%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232549"/>
                  </a:ext>
                </a:extLst>
              </a:tr>
              <a:tr h="731520">
                <a:tc vMerge="1">
                  <a:txBody>
                    <a:bodyPr vert="horz" wrap="square"/>
                    <a:lstStyle/>
                    <a:p>
                      <a:pPr marL="0" marR="0" lvl="1" indent="0" algn="l" defTabSz="7112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000" b="1" i="0" kern="120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lvl="1" indent="0" algn="ctr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n-US" sz="2400" i="1" kern="120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17.8%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0">
                          <a:srgbClr val="C7F0FF"/>
                        </a:gs>
                        <a:gs pos="0">
                          <a:schemeClr val="bg1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lvl="1" indent="0" algn="ctr" defTabSz="711200" rtl="0" eaLnBrk="1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None/>
                      </a:pPr>
                      <a:r>
                        <a:rPr lang="en-US" sz="2400" i="1" kern="120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14.7%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283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79760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Governor Shapiro’s Complaint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December 30, 2024 Governor Shapiro’s office filed a complaint against PJM at the Federal Energy Regulatory Commission (FERC)</a:t>
            </a:r>
          </a:p>
          <a:p>
            <a:r>
              <a:rPr lang="en-US" smtClean="0"/>
              <a:t>The complaint alleged that the capacity auction price cap would be too high given a lower expectation for new generation entry in the near-term</a:t>
            </a:r>
          </a:p>
          <a:p>
            <a:r>
              <a:rPr lang="en-US" smtClean="0"/>
              <a:t>Prior to the compliant, PJM and Governor Shapiro’s office held several meeting to discuss PJM’s capacity auction</a:t>
            </a:r>
          </a:p>
          <a:p>
            <a:r>
              <a:rPr lang="en-US" smtClean="0"/>
              <a:t>Shortly after the compliant was filed, PJM and Governor Shapiro’s office entered into confidential settlement discussions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0762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55469" y="870822"/>
            <a:ext cx="1035728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0377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Settlement Terms and FERC Approval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PJM and Governor Shapiro’s office agreed in principle to a price cap and floor for the 2026/27 and 2027/28 capacity auctions</a:t>
            </a:r>
          </a:p>
          <a:p>
            <a:pPr lvl="1"/>
            <a:r>
              <a:rPr lang="en-US" smtClean="0"/>
              <a:t>Price cap ~ $325/MW-day</a:t>
            </a:r>
          </a:p>
          <a:p>
            <a:pPr lvl="1"/>
            <a:r>
              <a:rPr lang="en-US" smtClean="0"/>
              <a:t>Price floor ~ $175/MW-day</a:t>
            </a:r>
          </a:p>
          <a:p>
            <a:r>
              <a:rPr lang="en-US" smtClean="0"/>
              <a:t>The above agreed upon values are based on an assumed accreditation of a dual fuel CT of 79%</a:t>
            </a:r>
          </a:p>
          <a:p>
            <a:r>
              <a:rPr lang="en-US" smtClean="0"/>
              <a:t>The settlement agreement was approved by FERC on April 21.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28694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PJM Efforts to Expedite Supply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857" y="1600677"/>
            <a:ext cx="3567955" cy="5332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Reliability Resource Initiative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1813" y="928391"/>
          <a:ext cx="11811585" cy="1524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586">
                  <a:extLst>
                    <a:ext uri="{9D8B030D-6E8A-4147-A177-3AD203B41FA5}">
                      <a16:colId xmlns:a16="http://schemas.microsoft.com/office/drawing/2014/main" val="3008471307"/>
                    </a:ext>
                  </a:extLst>
                </a:gridCol>
                <a:gridCol w="9143999">
                  <a:extLst>
                    <a:ext uri="{9D8B030D-6E8A-4147-A177-3AD203B41FA5}">
                      <a16:colId xmlns:a16="http://schemas.microsoft.com/office/drawing/2014/main" val="3124788904"/>
                    </a:ext>
                  </a:extLst>
                </a:gridCol>
              </a:tblGrid>
              <a:tr h="701119">
                <a:tc rowSpan="2"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CIR </a:t>
                      </a:r>
                      <a:br>
                        <a:rPr lang="en-US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Transfer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3">
                            <a:lumMod val="20000"/>
                            <a:lumOff val="8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Target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New generation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resources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swappin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g-in for a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deactivating generator that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then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don’t need to go through queue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43109"/>
                  </a:ext>
                </a:extLst>
              </a:tr>
              <a:tr h="701119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Potential Outcome</a:t>
                      </a:r>
                      <a:r>
                        <a:rPr lang="en-US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: Permanent modifications to the process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4699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67796" y="4495800"/>
          <a:ext cx="11795602" cy="209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180">
                  <a:extLst>
                    <a:ext uri="{9D8B030D-6E8A-4147-A177-3AD203B41FA5}">
                      <a16:colId xmlns:a16="http://schemas.microsoft.com/office/drawing/2014/main" val="3008471307"/>
                    </a:ext>
                  </a:extLst>
                </a:gridCol>
                <a:gridCol w="9155422">
                  <a:extLst>
                    <a:ext uri="{9D8B030D-6E8A-4147-A177-3AD203B41FA5}">
                      <a16:colId xmlns:a16="http://schemas.microsoft.com/office/drawing/2014/main" val="3124788904"/>
                    </a:ext>
                  </a:extLst>
                </a:gridCol>
              </a:tblGrid>
              <a:tr h="707192">
                <a:tc rowSpan="2">
                  <a:txBody>
                    <a:bodyPr vert="horz" wrap="square"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Surplus Interconnection Service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100000">
                          <a:schemeClr val="accent4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Target: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Making it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easier to add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more generation to an existing site for generators that are not able to operate continually 24/7/365 (e.g. adding storage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to renewable site)</a:t>
                      </a:r>
                      <a:endParaRPr lang="en-US" b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43109"/>
                  </a:ext>
                </a:extLst>
              </a:tr>
              <a:tr h="90936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Potential Outcome: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Permanent modification to Surplus Interconnection Service criteria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4699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67796" y="2591276"/>
          <a:ext cx="11795603" cy="176571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640180">
                  <a:extLst>
                    <a:ext uri="{9D8B030D-6E8A-4147-A177-3AD203B41FA5}">
                      <a16:colId xmlns:a16="http://schemas.microsoft.com/office/drawing/2014/main" val="3008471307"/>
                    </a:ext>
                  </a:extLst>
                </a:gridCol>
                <a:gridCol w="9155423">
                  <a:extLst>
                    <a:ext uri="{9D8B030D-6E8A-4147-A177-3AD203B41FA5}">
                      <a16:colId xmlns:a16="http://schemas.microsoft.com/office/drawing/2014/main" val="3124788904"/>
                    </a:ext>
                  </a:extLst>
                </a:gridCol>
              </a:tblGrid>
              <a:tr h="733166">
                <a:tc rowSpan="2">
                  <a:txBody>
                    <a:bodyPr vert="horz" wrap="square"/>
                    <a:lstStyle/>
                    <a:p>
                      <a:pPr algn="l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Reliability Resource Initiative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2">
                            <a:lumMod val="20000"/>
                            <a:lumOff val="80000"/>
                          </a:schemeClr>
                        </a:gs>
                        <a:gs pos="100000">
                          <a:schemeClr val="accent2"/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Target: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Q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ueue opened for new shovel-ready resources that can come online quickly and contribute to reliability</a:t>
                      </a:r>
                      <a:endParaRPr lang="en-US" b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43109"/>
                  </a:ext>
                </a:extLst>
              </a:tr>
              <a:tr h="942758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Potential Outcome: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One</a:t>
                      </a:r>
                      <a:r>
                        <a:rPr lang="en-US" b="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-time </a:t>
                      </a:r>
                      <a:r>
                        <a:rPr lang="en-US" b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expansion of the eligibility criteria for Transition Cycle #2 beyond active requests received prior to September 2021</a:t>
                      </a:r>
                    </a:p>
                  </a:txBody>
                  <a:tcPr marL="18288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46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33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RRI - All Projects by State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9600" y="1143000"/>
          <a:ext cx="5791200" cy="45720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39019">
                  <a:extLst>
                    <a:ext uri="{9D8B030D-6E8A-4147-A177-3AD203B41FA5}">
                      <a16:colId xmlns:a16="http://schemas.microsoft.com/office/drawing/2014/main" val="2323751791"/>
                    </a:ext>
                  </a:extLst>
                </a:gridCol>
                <a:gridCol w="1256581">
                  <a:extLst>
                    <a:ext uri="{9D8B030D-6E8A-4147-A177-3AD203B41FA5}">
                      <a16:colId xmlns:a16="http://schemas.microsoft.com/office/drawing/2014/main" val="787912315"/>
                    </a:ext>
                  </a:extLst>
                </a:gridCol>
                <a:gridCol w="1611702">
                  <a:extLst>
                    <a:ext uri="{9D8B030D-6E8A-4147-A177-3AD203B41FA5}">
                      <a16:colId xmlns:a16="http://schemas.microsoft.com/office/drawing/2014/main" val="3207993109"/>
                    </a:ext>
                  </a:extLst>
                </a:gridCol>
                <a:gridCol w="1283898">
                  <a:extLst>
                    <a:ext uri="{9D8B030D-6E8A-4147-A177-3AD203B41FA5}">
                      <a16:colId xmlns:a16="http://schemas.microsoft.com/office/drawing/2014/main" val="31368910"/>
                    </a:ext>
                  </a:extLst>
                </a:gridCol>
              </a:tblGrid>
              <a:tr h="274320">
                <a:tc>
                  <a:txBody>
                    <a:bodyPr vert="horz" wrap="square"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Number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Nameplate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CIR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060342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Delaware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14233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Illinois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398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313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28408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Indiana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1089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Kentucky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786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759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725112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Maryland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554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548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716592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Michigan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113639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North Carolina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93708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New Jersey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550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607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46163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Ohio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9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3,363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3,242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533537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Pennsylvania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7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1,201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1,293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193430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Tennessee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597011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Virginia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22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5,095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5,309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983578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West</a:t>
                      </a:r>
                      <a:r>
                        <a:rPr lang="en-US" sz="1400" baseline="0" smtClean="0"/>
                        <a:t> Virginia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0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14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658660"/>
                  </a:ext>
                </a:extLst>
              </a:tr>
              <a:tr h="274320">
                <a:tc>
                  <a:txBody>
                    <a:bodyPr vert="horz" wrap="square"/>
                    <a:lstStyle/>
                    <a:p>
                      <a:r>
                        <a:rPr lang="en-US" sz="1400" smtClean="0"/>
                        <a:t>Total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51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11,945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400" smtClean="0"/>
                        <a:t>12,085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82075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705600" y="1143000"/>
          <a:ext cx="4876800" cy="4724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565729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RRI Projects - Pennsylvania</a:t>
            </a:r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97600" y="1143000"/>
          <a:ext cx="538480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67">
                  <a:extLst>
                    <a:ext uri="{9D8B030D-6E8A-4147-A177-3AD203B41FA5}">
                      <a16:colId xmlns:a16="http://schemas.microsoft.com/office/drawing/2014/main" val="1080023935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21757258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5131818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781249317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5016087"/>
                    </a:ext>
                  </a:extLst>
                </a:gridCol>
                <a:gridCol w="685802">
                  <a:extLst>
                    <a:ext uri="{9D8B030D-6E8A-4147-A177-3AD203B41FA5}">
                      <a16:colId xmlns:a16="http://schemas.microsoft.com/office/drawing/2014/main" val="1916012229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Queue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County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Fuel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Type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Nameplate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CIR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27080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AH1-695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Dauphin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Nuclear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New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859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803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90445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AH1-697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Lackawanna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Nat gas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Uprate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39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79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43168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AH1-705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Snyder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Nat gas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Uprate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32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32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31406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AH1-707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Lycoming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Nat gas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Uprate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30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12297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AH1-720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Bradford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Nat gas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Uprate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60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41010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AH1-734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Indiana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Nat gas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Uprate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270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269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05689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AH1-746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Clearfield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lang="en-US" sz="1200" smtClean="0"/>
                        <a:t>Wind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r>
                        <a:rPr kumimoji="0" lang="en-US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Uprate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200" smtClean="0"/>
                        <a:t>20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347937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09600" y="1143000"/>
          <a:ext cx="5384800" cy="25958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33005724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07882909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96374318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731804064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600" smtClean="0"/>
                        <a:t>Fuel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Number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Nameplate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CIR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731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600" smtClean="0"/>
                        <a:t>Coal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6782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600" smtClean="0"/>
                        <a:t>Natural Gas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5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342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470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52340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600" smtClean="0"/>
                        <a:t>Nuclear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859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803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02943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600" smtClean="0"/>
                        <a:t>Storage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6849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600" smtClean="0"/>
                        <a:t>Wind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0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20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440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US" sz="1600" smtClean="0"/>
                        <a:t>Total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7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1,201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sz="1600" smtClean="0"/>
                        <a:t>1,293</a:t>
                      </a:r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343241"/>
                  </a:ext>
                </a:extLst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/>
          </p:nvPr>
        </p:nvGraphicFramePr>
        <p:xfrm>
          <a:off x="1397000" y="3810000"/>
          <a:ext cx="3810000" cy="239945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1101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1950" y="114705"/>
            <a:ext cx="11204318" cy="715155"/>
          </a:xfrm>
          <a:prstGeom prst="rect">
            <a:avLst/>
          </a:prstGeom>
        </p:spPr>
        <p:txBody>
          <a:bodyPr vert="horz" wrap="square" lIns="0" tIns="281519" rIns="0" bIns="0" rtlCol="0">
            <a:spAutoFit/>
          </a:bodyPr>
          <a:lstStyle/>
          <a:p>
            <a:pPr marL="7232015">
              <a:lnSpc>
                <a:spcPct val="100000"/>
              </a:lnSpc>
              <a:spcBef>
                <a:spcPts val="100"/>
              </a:spcBef>
            </a:pPr>
            <a:r>
              <a:rPr spc="-10" smtClean="0"/>
              <a:t>Policy Takeaways</a:t>
            </a:r>
            <a:endParaRPr spc="-1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05457"/>
              </p:ext>
            </p:extLst>
          </p:nvPr>
        </p:nvGraphicFramePr>
        <p:xfrm>
          <a:off x="487718" y="1162051"/>
          <a:ext cx="11292781" cy="4887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2781">
                  <a:extLst>
                    <a:ext uri="{9D8B030D-6E8A-4147-A177-3AD203B41FA5}">
                      <a16:colId xmlns:a16="http://schemas.microsoft.com/office/drawing/2014/main" val="3825242187"/>
                    </a:ext>
                  </a:extLst>
                </a:gridCol>
              </a:tblGrid>
              <a:tr h="1355633">
                <a:tc>
                  <a:txBody>
                    <a:bodyPr vert="horz" wrap="square"/>
                    <a:lstStyle/>
                    <a:p>
                      <a:pPr marL="355600" indent="-342900">
                        <a:lnSpc>
                          <a:spcPct val="100000"/>
                        </a:lnSpc>
                        <a:spcBef>
                          <a:spcPts val="2075"/>
                        </a:spcBef>
                        <a:buSzPct val="101562"/>
                        <a:buFont typeface="Arial" panose="020b0604020202020204" pitchFamily="34" charset="0"/>
                        <a:buChar char="•"/>
                        <a:tabLst>
                          <a:tab pos="301625"/>
                        </a:tabLst>
                      </a:pPr>
                      <a:r>
                        <a:rPr lang="en-US" sz="2400" b="1" smtClean="0">
                          <a:latin typeface="+mj-lt"/>
                          <a:cs typeface="Arial Narrow"/>
                        </a:rPr>
                        <a:t>States should </a:t>
                      </a:r>
                      <a:r>
                        <a:rPr lang="en-US" sz="2400" b="1" u="none" smtClean="0">
                          <a:latin typeface="+mj-lt"/>
                          <a:cs typeface="Arial Narrow"/>
                        </a:rPr>
                        <a:t>avoid</a:t>
                      </a:r>
                      <a:r>
                        <a:rPr lang="en-US" sz="2400" b="1" smtClean="0">
                          <a:latin typeface="+mj-lt"/>
                          <a:cs typeface="Arial Narrow"/>
                        </a:rPr>
                        <a:t> policies intended to push </a:t>
                      </a:r>
                      <a:r>
                        <a:rPr lang="en-US" sz="2400" b="1" i="1" smtClean="0">
                          <a:latin typeface="+mj-lt"/>
                          <a:cs typeface="Arial Narrow"/>
                        </a:rPr>
                        <a:t>existing generation resources</a:t>
                      </a:r>
                      <a:r>
                        <a:rPr lang="en-US" sz="2400" b="1" smtClean="0">
                          <a:latin typeface="+mj-lt"/>
                          <a:cs typeface="Arial Narrow"/>
                        </a:rPr>
                        <a:t> off of the system until an adequate quantity of replacement generation is online and has been shown to be operating</a:t>
                      </a:r>
                    </a:p>
                  </a:txBody>
                  <a:tcPr marL="182880" marR="36576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FF7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90395865"/>
                  </a:ext>
                </a:extLst>
              </a:tr>
              <a:tr h="1034978">
                <a:tc>
                  <a:txBody>
                    <a:bodyPr vert="horz" wrap="square"/>
                    <a:lstStyle/>
                    <a:p>
                      <a:pPr marL="355600" marR="0" lvl="0" indent="-34290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ts val="2075"/>
                        </a:spcBef>
                        <a:spcAft>
                          <a:spcPct val="0"/>
                        </a:spcAft>
                        <a:buClrTx/>
                        <a:buSzPct val="101562"/>
                        <a:buFont typeface="Arial" panose="020b0604020202020204" pitchFamily="34" charset="0"/>
                        <a:buChar char="•"/>
                        <a:tabLst>
                          <a:tab pos="301625"/>
                        </a:tabLst>
                        <a:defRPr/>
                      </a:pP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States should help to bring </a:t>
                      </a:r>
                      <a:r>
                        <a:rPr lang="en-US" sz="2400" b="1" i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new generation resources</a:t>
                      </a: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 onto the system as soon as possible</a:t>
                      </a:r>
                    </a:p>
                  </a:txBody>
                  <a:tcPr marL="182880" marR="36576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FF7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3507460"/>
                  </a:ext>
                </a:extLst>
              </a:tr>
              <a:tr h="1102888">
                <a:tc>
                  <a:txBody>
                    <a:bodyPr vert="horz" wrap="square"/>
                    <a:lstStyle/>
                    <a:p>
                      <a:pPr marL="355600" marR="0" lvl="0" indent="-34290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ts val="2075"/>
                        </a:spcBef>
                        <a:spcAft>
                          <a:spcPct val="0"/>
                        </a:spcAft>
                        <a:buClrTx/>
                        <a:buSzPct val="101562"/>
                        <a:buFont typeface="Arial" panose="020b0604020202020204" pitchFamily="34" charset="0"/>
                        <a:buChar char="•"/>
                        <a:tabLst>
                          <a:tab pos="301625"/>
                        </a:tabLst>
                        <a:defRPr/>
                      </a:pP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States should address state</a:t>
                      </a:r>
                      <a:r>
                        <a:rPr lang="en-US" sz="24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 and </a:t>
                      </a: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local challenges in the siting/permitting of all electricity</a:t>
                      </a:r>
                      <a:r>
                        <a:rPr lang="en-US" sz="2400" b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 infrastructure including </a:t>
                      </a:r>
                      <a:r>
                        <a:rPr lang="en-US" sz="2400" b="1" i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transmission</a:t>
                      </a:r>
                      <a:r>
                        <a:rPr lang="en-US" sz="2400" b="1" i="1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 Narrow"/>
                        </a:rPr>
                        <a:t> infrastructure</a:t>
                      </a:r>
                      <a:endParaRPr lang="en-US" sz="2400" b="1" i="1" kern="120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 Narrow"/>
                      </a:endParaRPr>
                    </a:p>
                  </a:txBody>
                  <a:tcPr marL="182880" marR="36576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FF7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32135947"/>
                  </a:ext>
                </a:extLst>
              </a:tr>
              <a:tr h="1308371">
                <a:tc>
                  <a:txBody>
                    <a:bodyPr vert="horz" wrap="square"/>
                    <a:lstStyle/>
                    <a:p>
                      <a:pPr marL="355600" marR="0" lvl="0" indent="-342900" algn="l" defTabSz="1218936" rtl="0" eaLnBrk="1" fontAlgn="auto" latinLnBrk="0" hangingPunct="1">
                        <a:lnSpc>
                          <a:spcPct val="100000"/>
                        </a:lnSpc>
                        <a:spcBef>
                          <a:spcPts val="2075"/>
                        </a:spcBef>
                        <a:spcAft>
                          <a:spcPct val="0"/>
                        </a:spcAft>
                        <a:buClrTx/>
                        <a:buSzPct val="101562"/>
                        <a:buFont typeface="Arial" panose="020b0604020202020204" pitchFamily="34" charset="0"/>
                        <a:buChar char="•"/>
                        <a:tabLst>
                          <a:tab pos="301625"/>
                        </a:tabLst>
                        <a:defRPr/>
                      </a:pP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consumer </a:t>
                      </a:r>
                      <a:r>
                        <a:rPr lang="en-US" sz="2400" b="1" i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increases</a:t>
                      </a:r>
                      <a:r>
                        <a:rPr lang="en-US" sz="2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a natural byproduct of policies that exacerbate the supply/demand imbalance.</a:t>
                      </a:r>
                    </a:p>
                  </a:txBody>
                  <a:tcPr marL="182880" marR="36576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DFF7FF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72528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18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Power Delivery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526621"/>
            <a:ext cx="9906101" cy="587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0653" y="1105016"/>
          <a:ext cx="11379855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90022">
                  <a:extLst>
                    <a:ext uri="{9D8B030D-6E8A-4147-A177-3AD203B41FA5}">
                      <a16:colId xmlns:a16="http://schemas.microsoft.com/office/drawing/2014/main" val="3576441333"/>
                    </a:ext>
                  </a:extLst>
                </a:gridCol>
                <a:gridCol w="2973937">
                  <a:extLst>
                    <a:ext uri="{9D8B030D-6E8A-4147-A177-3AD203B41FA5}">
                      <a16:colId xmlns:a16="http://schemas.microsoft.com/office/drawing/2014/main" val="818341600"/>
                    </a:ext>
                  </a:extLst>
                </a:gridCol>
                <a:gridCol w="5515896">
                  <a:extLst>
                    <a:ext uri="{9D8B030D-6E8A-4147-A177-3AD203B41FA5}">
                      <a16:colId xmlns:a16="http://schemas.microsoft.com/office/drawing/2014/main" val="3717944126"/>
                    </a:ext>
                  </a:extLst>
                </a:gridCol>
              </a:tblGrid>
              <a:tr h="548640">
                <a:tc gridSpan="3">
                  <a:txBody>
                    <a:bodyPr vert="horz" wrap="square"/>
                    <a:lstStyle/>
                    <a:p>
                      <a:pPr marL="0" marR="0" lvl="0" indent="0" algn="ctr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 b="1">
                          <a:solidFill>
                            <a:schemeClr val="accent1"/>
                          </a:solidFill>
                        </a:rPr>
                        <a:t>An independent entity that is responsible for: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801502"/>
                  </a:ext>
                </a:extLst>
              </a:tr>
              <a:tr h="2743200">
                <a:tc>
                  <a:txBody>
                    <a:bodyPr vert="horz" wrap="square"/>
                    <a:lstStyle/>
                    <a:p>
                      <a:pPr marL="0" marR="0" lvl="0" indent="0" algn="ctr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Operating </a:t>
                      </a:r>
                      <a:br>
                        <a:rPr lang="en-US" altLang="en-US" sz="240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</a:br>
                      <a:r>
                        <a:rPr lang="en-US" altLang="en-US" sz="240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competitive wholesale markets</a:t>
                      </a:r>
                    </a:p>
                  </a:txBody>
                  <a:tcPr marL="182880" marR="182880" marT="13716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Safe and reliable operation of regional power grid</a:t>
                      </a:r>
                    </a:p>
                  </a:txBody>
                  <a:tcPr marL="182880" marR="182880" marT="13716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400">
                          <a:solidFill>
                            <a:schemeClr val="accent1"/>
                          </a:solidFill>
                          <a:latin typeface="Arial Narrow" panose="020b0606020202030204" pitchFamily="34" charset="0"/>
                        </a:rPr>
                        <a:t>Ensuring competitive open access to transmission where no member or member group has undo influence</a:t>
                      </a:r>
                    </a:p>
                  </a:txBody>
                  <a:tcPr marL="182880" marR="182880" marT="13716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3087551"/>
                  </a:ext>
                </a:extLst>
              </a:tr>
              <a:tr h="1463040">
                <a:tc gridSpan="3">
                  <a:txBody>
                    <a:bodyPr vert="horz" wrap="square"/>
                    <a:lstStyle/>
                    <a:p>
                      <a:pPr marL="0" indent="0" algn="ctr">
                        <a:buNone/>
                      </a:pPr>
                      <a:r>
                        <a:rPr lang="en-US" altLang="en-US" sz="2400"/>
                        <a:t>An RTO owns no transmission or generation assets and has no financial </a:t>
                      </a:r>
                      <a:br>
                        <a:rPr lang="en-US" altLang="en-US" sz="2400"/>
                      </a:br>
                      <a:r>
                        <a:rPr lang="en-US" altLang="en-US" sz="2400"/>
                        <a:t>interest in the wholesale market or in any of the market participants</a:t>
                      </a:r>
                    </a:p>
                  </a:txBody>
                  <a:tcPr marL="182880" marR="182880" marT="1828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lvl="0" indent="0" algn="ctr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240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 vert="horz" wrap="square"/>
                    <a:lstStyle/>
                    <a:p>
                      <a:pPr marL="0" marR="0" lvl="0" indent="0" algn="ctr" defTabSz="121893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2400">
                        <a:solidFill>
                          <a:schemeClr val="accent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2880" marR="182880" marT="18288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bg1"/>
                        </a:gs>
                        <a:gs pos="100000">
                          <a:schemeClr val="accent3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72450082"/>
                  </a:ext>
                </a:extLst>
              </a:tr>
            </a:tbl>
          </a:graphicData>
        </a:graphic>
      </p:graphicFrame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a Regional Transmission Organization?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914" y="2054189"/>
            <a:ext cx="740639" cy="840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097" y="2059767"/>
            <a:ext cx="722682" cy="865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0689" y="2089158"/>
            <a:ext cx="784094" cy="82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668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9" r="9307" b="0"/>
          <a:stretch>
            <a:fillRect/>
          </a:stretch>
        </p:blipFill>
        <p:spPr bwMode="auto">
          <a:xfrm>
            <a:off x="3245367" y="958610"/>
            <a:ext cx="8140280" cy="50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16000" y="198437"/>
            <a:ext cx="10972800" cy="639763"/>
          </a:xfrm>
        </p:spPr>
        <p:txBody>
          <a:bodyPr/>
          <a:lstStyle/>
          <a:p>
            <a:pPr eaLnBrk="1" hangingPunct="1"/>
            <a:r>
              <a:rPr lang="en-US" altLang="en-US"/>
              <a:t>PJM as Part of the Eastern Interconnection 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8928100" y="5915027"/>
            <a:ext cx="3098800" cy="2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7" rIns="91452" bIns="45727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/>
              <a:t>As of 2/2025</a:t>
            </a:r>
          </a:p>
        </p:txBody>
      </p:sp>
      <p:sp>
        <p:nvSpPr>
          <p:cNvPr id="6153" name="AutoShape 9"/>
          <p:cNvSpPr>
            <a:spLocks noChangeAspect="1" noChangeArrowheads="1"/>
          </p:cNvSpPr>
          <p:nvPr/>
        </p:nvSpPr>
        <p:spPr bwMode="auto">
          <a:xfrm>
            <a:off x="133353" y="785815"/>
            <a:ext cx="8172449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7" rIns="91452" bIns="45727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67"/>
          </a:p>
        </p:txBody>
      </p:sp>
      <p:sp>
        <p:nvSpPr>
          <p:cNvPr id="6154" name="AutoShape 469"/>
          <p:cNvSpPr>
            <a:spLocks noChangeAspect="1" noChangeArrowheads="1"/>
          </p:cNvSpPr>
          <p:nvPr/>
        </p:nvSpPr>
        <p:spPr bwMode="auto">
          <a:xfrm>
            <a:off x="133353" y="785815"/>
            <a:ext cx="8172449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52" tIns="45727" rIns="91452" bIns="45727"/>
          <a:lstStyle>
            <a:lvl1pPr algn="l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67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84911" y="5048673"/>
            <a:ext cx="5190390" cy="74393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52" tIns="45727" rIns="91452" bIns="4572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25" indent="-228625" eaLnBrk="1" hangingPunct="1">
              <a:spcBef>
                <a:spcPct val="0"/>
              </a:spcBef>
            </a:pPr>
            <a:r>
              <a:rPr lang="en-US" altLang="en-US" sz="1867">
                <a:latin typeface="Arial Narrow" panose="020b0606020202030204" pitchFamily="34" charset="0"/>
              </a:rPr>
              <a:t>27% of generation in Eastern Interconnection</a:t>
            </a:r>
          </a:p>
          <a:p>
            <a:pPr marL="228625" indent="-228625" eaLnBrk="1" hangingPunct="1">
              <a:spcBef>
                <a:spcPts val="600"/>
              </a:spcBef>
            </a:pPr>
            <a:r>
              <a:rPr lang="en-US" altLang="en-US" sz="1867">
                <a:latin typeface="Arial Narrow" panose="020b0606020202030204" pitchFamily="34" charset="0"/>
              </a:rPr>
              <a:t>24% of load in Eastern Interconnection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C9EA1F-E2FC-D8DF-F7F6-7C432BD43D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4910" y="1219200"/>
          <a:ext cx="5190390" cy="3810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72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920">
                <a:tc gridSpan="2">
                  <a:txBody>
                    <a:bodyPr vert="horz" wrap="square"/>
                    <a:lstStyle/>
                    <a:p>
                      <a:r>
                        <a:rPr lang="en-US" sz="1900"/>
                        <a:t>Key Statistics</a:t>
                      </a:r>
                    </a:p>
                  </a:txBody>
                  <a:tcPr marL="121920" marR="121920"/>
                </a:tc>
                <a:tc hMerge="1">
                  <a:txBody>
                    <a:bodyPr vert="horz" wrap="square"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Member companies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algn="r"/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1,110</a:t>
                      </a:r>
                      <a:endParaRPr lang="en-US" sz="190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Millions of people served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67+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Peak load in megawatts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165,563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Megawatts of generating capacity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182,036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Miles of transmission lines (BES)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kern="12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88,333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Gigawatt </a:t>
                      </a:r>
                      <a:r>
                        <a:rPr lang="en-US" sz="1900" baseline="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hours</a:t>
                      </a:r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of annual energy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800,004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Generation sources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1,486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Square miles of  territory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 kern="120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369,054</a:t>
                      </a:r>
                      <a:endParaRPr lang="en-US" sz="1900"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920">
                <a:tc>
                  <a:txBody>
                    <a:bodyPr vert="horz" wrap="square"/>
                    <a:lstStyle/>
                    <a:p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States served</a:t>
                      </a:r>
                      <a:endParaRPr lang="en-US" sz="1900"/>
                    </a:p>
                  </a:txBody>
                  <a:tcPr marL="121920" marR="121920"/>
                </a:tc>
                <a:tc>
                  <a:txBody>
                    <a:bodyPr vert="horz" wrap="square"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900"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 + DC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22226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85" y="893670"/>
            <a:ext cx="11625754" cy="522666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kern="0" smtClean="0"/>
              <a:t>PJM’s Role as a Regional Transmission Organization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9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t>Capacity vs. Energy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77584" y="5023136"/>
            <a:ext cx="11878663" cy="11208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274320" tIns="121629" rIns="274320" bIns="121629" anchor="ctr">
            <a:spAutoFit/>
          </a:bodyPr>
          <a:lstStyle>
            <a:lvl1pPr eaLnBrk="0" hangingPunct="0">
              <a:spcBef>
                <a:spcPts val="1200"/>
              </a:spcBef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900"/>
              </a:spcBef>
              <a:buFont typeface="Calibri" pitchFamily="34" charset="0"/>
              <a:buChar char="‒"/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Font typeface="Arial"/>
              <a:buChar char="•"/>
              <a:defRPr sz="17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SzPct val="90000"/>
              <a:buFont typeface="Wingdings" panose="05000000000000000000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Arial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1896">
                <a:solidFill>
                  <a:schemeClr val="bg1"/>
                </a:solidFill>
                <a:latin typeface="+mn-lt"/>
              </a:rPr>
              <a:t>Capacity, energy &amp; ancillary services revenues are expected, in the long term, </a:t>
            </a:r>
            <a:br>
              <a:rPr lang="en-US" altLang="en-US" sz="1896">
                <a:solidFill>
                  <a:schemeClr val="bg1"/>
                </a:solidFill>
                <a:latin typeface="+mn-lt"/>
              </a:rPr>
            </a:br>
            <a:r>
              <a:rPr lang="en-US" altLang="en-US" sz="1896">
                <a:solidFill>
                  <a:schemeClr val="bg1"/>
                </a:solidFill>
                <a:latin typeface="+mn-lt"/>
              </a:rPr>
              <a:t>to provide generation resources with the opportunity to recover fixed and variable costs</a:t>
            </a:r>
            <a:br>
              <a:rPr lang="en-US" altLang="en-US" sz="1896">
                <a:solidFill>
                  <a:schemeClr val="bg1"/>
                </a:solidFill>
                <a:latin typeface="+mn-lt"/>
              </a:rPr>
            </a:br>
            <a:r>
              <a:rPr lang="en-US" altLang="en-US" sz="1896">
                <a:solidFill>
                  <a:schemeClr val="bg1"/>
                </a:solidFill>
                <a:latin typeface="+mn-lt"/>
              </a:rPr>
              <a:t>to ensure that adequate generation is maintained for reliability of the electric grid.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7585" y="1020136"/>
          <a:ext cx="8159591" cy="390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9931">
                  <a:extLst>
                    <a:ext uri="{9D8B030D-6E8A-4147-A177-3AD203B41FA5}">
                      <a16:colId xmlns:a16="http://schemas.microsoft.com/office/drawing/2014/main" val="2651070285"/>
                    </a:ext>
                  </a:extLst>
                </a:gridCol>
                <a:gridCol w="1029660">
                  <a:extLst>
                    <a:ext uri="{9D8B030D-6E8A-4147-A177-3AD203B41FA5}">
                      <a16:colId xmlns:a16="http://schemas.microsoft.com/office/drawing/2014/main" val="2073455092"/>
                    </a:ext>
                  </a:extLst>
                </a:gridCol>
              </a:tblGrid>
              <a:tr h="402980">
                <a:tc>
                  <a:txBody>
                    <a:bodyPr vert="horz" wrap="square"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en-US" sz="2000" cap="all" spc="200" baseline="0">
                          <a:solidFill>
                            <a:schemeClr val="accent1"/>
                          </a:solidFill>
                          <a:latin typeface="Arial Black" panose="020b0a04020102020204" pitchFamily="34" charset="0"/>
                        </a:rPr>
                        <a:t>Capacity</a:t>
                      </a:r>
                    </a:p>
                  </a:txBody>
                  <a:tcPr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b="1"/>
                        <a:t>Product: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1874"/>
                  </a:ext>
                </a:extLst>
              </a:tr>
              <a:tr h="402980">
                <a:tc rowSpan="2">
                  <a:txBody>
                    <a:bodyPr vert="horz" wrap="square"/>
                    <a:lstStyle/>
                    <a:p>
                      <a:pPr marL="230188" marR="0" lvl="0" indent="-230188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A commitment of a resource to provide energy,</a:t>
                      </a:r>
                      <a:r>
                        <a:rPr lang="en-US" altLang="en-US" sz="2200" baseline="0">
                          <a:latin typeface="Arial Narrow" panose="020b0606020202030204" pitchFamily="34" charset="0"/>
                        </a:rPr>
                        <a:t> particularly</a:t>
                      </a: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 during PJM emergencies</a:t>
                      </a:r>
                    </a:p>
                    <a:p>
                      <a:pPr marL="230188" marR="0" lvl="0" indent="-230188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Capacity revenues paid to committed resource whether or not energy is produced by resource.</a:t>
                      </a:r>
                    </a:p>
                  </a:txBody>
                  <a:tcPr marL="182880" marR="182880" marT="9144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1000">
                          <a:schemeClr val="bg1"/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>
                          <a:solidFill>
                            <a:schemeClr val="accent3"/>
                          </a:solidFill>
                        </a:rPr>
                        <a:t>Daily</a:t>
                      </a:r>
                      <a:endParaRPr lang="en-US" sz="2000"/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487575"/>
                  </a:ext>
                </a:extLst>
              </a:tr>
              <a:tr h="1321520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48995"/>
                  </a:ext>
                </a:extLst>
              </a:tr>
              <a:tr h="461069">
                <a:tc>
                  <a:txBody>
                    <a:bodyPr vert="horz" wrap="square"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2000" kern="1200" cap="all" spc="200" baseline="0">
                          <a:solidFill>
                            <a:schemeClr val="accent1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Energy</a:t>
                      </a:r>
                    </a:p>
                  </a:txBody>
                  <a:tcPr anchor="b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en-US" sz="2000"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931029"/>
                  </a:ext>
                </a:extLst>
              </a:tr>
              <a:tr h="402980">
                <a:tc rowSpan="2">
                  <a:txBody>
                    <a:bodyPr vert="horz" wrap="square"/>
                    <a:lstStyle/>
                    <a:p>
                      <a:pPr marL="230188" marR="0" lvl="0" indent="-230188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2200" kern="120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Generation of electrical power over a period of time</a:t>
                      </a:r>
                    </a:p>
                    <a:p>
                      <a:pPr marL="230188" marR="0" lvl="0" indent="-230188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2200" kern="120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Energy revenues paid to resource based on participation in PJM’s Day-Ahead &amp; Real-Time Energy markets</a:t>
                      </a:r>
                    </a:p>
                  </a:txBody>
                  <a:tcPr marL="182880" marT="9144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1000">
                          <a:schemeClr val="bg1"/>
                        </a:gs>
                        <a:gs pos="100000">
                          <a:schemeClr val="accent2">
                            <a:lumMod val="20000"/>
                            <a:lumOff val="8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2000" b="1">
                          <a:solidFill>
                            <a:schemeClr val="accent2"/>
                          </a:solidFill>
                          <a:latin typeface="+mn-lt"/>
                        </a:rPr>
                        <a:t>Hourly</a:t>
                      </a:r>
                      <a:endParaRPr lang="en-US" altLang="en-US" sz="2000">
                        <a:latin typeface="+mn-lt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27748"/>
                  </a:ext>
                </a:extLst>
              </a:tr>
              <a:tr h="913802">
                <a:tc vMerge="1">
                  <a:txBody>
                    <a:bodyPr vert="horz" wrap="square"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46610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414017" y="1074605"/>
            <a:ext cx="3642232" cy="3666090"/>
            <a:chOff x="7960660" y="1100999"/>
            <a:chExt cx="3642232" cy="3666090"/>
          </a:xfrm>
        </p:grpSpPr>
        <p:grpSp>
          <p:nvGrpSpPr>
            <p:cNvPr id="8" name="Group 7"/>
            <p:cNvGrpSpPr/>
            <p:nvPr/>
          </p:nvGrpSpPr>
          <p:grpSpPr>
            <a:xfrm>
              <a:off x="7960660" y="1100999"/>
              <a:ext cx="3642232" cy="3666090"/>
              <a:chOff x="3787336" y="1616060"/>
              <a:chExt cx="3932757" cy="395851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rcRect l="4227" r="7353" b="16722"/>
              <a:stretch>
                <a:fillRect/>
              </a:stretch>
            </p:blipFill>
            <p:spPr>
              <a:xfrm>
                <a:off x="3903493" y="1616060"/>
                <a:ext cx="3816599" cy="2743938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787336" y="4411436"/>
                <a:ext cx="3932757" cy="1163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i="1">
                    <a:solidFill>
                      <a:srgbClr val="666666"/>
                    </a:solidFill>
                    <a:latin typeface="Arial Narrow" panose="020b0606020202030204" pitchFamily="34" charset="0"/>
                  </a:rPr>
                  <a:t>Think of capacity like a parking lot. A business includes enough parking to accommodate customers at its busiest times, but on a typical day, many spaces remain empty.</a:t>
                </a:r>
                <a:endParaRPr lang="en-US" sz="160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8268020" y="2689412"/>
              <a:ext cx="1313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Energy</a:t>
              </a:r>
              <a:r>
                <a:rPr lang="en-US" sz="2400"/>
                <a:t>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835563" y="1100999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Capacity</a:t>
              </a:r>
              <a:r>
                <a:rPr lang="en-US" sz="240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46705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Electricity Demand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E4E715-40D4-CE21-B9F8-B9AC74EFB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3" y="877603"/>
            <a:ext cx="11498053" cy="51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78043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131" y="1154981"/>
            <a:ext cx="4554591" cy="1277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Center Proliferation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7" y="2311928"/>
            <a:ext cx="3631167" cy="1824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330" y="3971300"/>
            <a:ext cx="9640785" cy="1652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rcRect l="348" t="-1558" r="-1" b="0"/>
          <a:stretch>
            <a:fillRect/>
          </a:stretch>
        </p:blipFill>
        <p:spPr>
          <a:xfrm>
            <a:off x="4677102" y="2322786"/>
            <a:ext cx="5126075" cy="1731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rcRect l="-1051" t="-5432" r="-1" b="0"/>
          <a:stretch>
            <a:fillRect/>
          </a:stretch>
        </p:blipFill>
        <p:spPr>
          <a:xfrm>
            <a:off x="6862981" y="1248465"/>
            <a:ext cx="4789204" cy="1097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712394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r="http://schemas.openxmlformats.org/officeDocument/2006/relationships"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7E706665-7A0F-4F60-AFFF-652169E446E4}" vid="{45A69E55-B446-4F17-AD5A-211D68540747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Widescreen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18.1200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1601-01-01T00:00:00.000</cp:lastPrinted>
  <dcterms:created xsi:type="dcterms:W3CDTF">1601-01-01T00:00:00Z</dcterms:created>
  <dcterms:modified xsi:type="dcterms:W3CDTF">1601-01-01T00:00:00Z</dcterms:modified>
</cp:coreProperties>
</file>