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4" r:id="rId4"/>
    <p:sldId id="278" r:id="rId5"/>
    <p:sldId id="295" r:id="rId6"/>
    <p:sldId id="296" r:id="rId7"/>
    <p:sldId id="297" r:id="rId8"/>
    <p:sldId id="298" r:id="rId9"/>
    <p:sldId id="268" r:id="rId10"/>
    <p:sldId id="269" r:id="rId11"/>
    <p:sldId id="273" r:id="rId12"/>
    <p:sldId id="265" r:id="rId13"/>
    <p:sldId id="291" r:id="rId14"/>
    <p:sldId id="289" r:id="rId15"/>
    <p:sldId id="276" r:id="rId16"/>
    <p:sldId id="287" r:id="rId17"/>
    <p:sldId id="293" r:id="rId18"/>
    <p:sldId id="292" r:id="rId19"/>
    <p:sldId id="286" r:id="rId20"/>
    <p:sldId id="299" r:id="rId21"/>
    <p:sldId id="300" r:id="rId22"/>
    <p:sldId id="301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Thomas" userId="e535ea27a4e89acd" providerId="LiveId" clId="{B45EFFD0-BB7E-4C6F-882B-B7DDDF420049}"/>
    <pc:docChg chg="custSel modSld">
      <pc:chgData name="Glen Thomas" userId="e535ea27a4e89acd" providerId="LiveId" clId="{B45EFFD0-BB7E-4C6F-882B-B7DDDF420049}" dt="2023-10-31T13:10:30.018" v="32" actId="20577"/>
      <pc:docMkLst>
        <pc:docMk/>
      </pc:docMkLst>
      <pc:sldChg chg="modSp mod">
        <pc:chgData name="Glen Thomas" userId="e535ea27a4e89acd" providerId="LiveId" clId="{B45EFFD0-BB7E-4C6F-882B-B7DDDF420049}" dt="2023-10-31T13:10:30.018" v="32" actId="20577"/>
        <pc:sldMkLst>
          <pc:docMk/>
          <pc:sldMk cId="4096011180" sldId="268"/>
        </pc:sldMkLst>
        <pc:spChg chg="mod">
          <ac:chgData name="Glen Thomas" userId="e535ea27a4e89acd" providerId="LiveId" clId="{B45EFFD0-BB7E-4C6F-882B-B7DDDF420049}" dt="2023-10-31T13:10:30.018" v="32" actId="20577"/>
          <ac:spMkLst>
            <pc:docMk/>
            <pc:sldMk cId="4096011180" sldId="268"/>
            <ac:spMk id="3" creationId="{E070A28F-88A5-47AE-8A72-EED4754D94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New York – 18.33 cents/kwh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New Jersey – 14.80 cents/kwh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b="0" i="0" dirty="0"/>
            <a:t>Maryland – 13.32 cents/kwh</a:t>
          </a:r>
          <a:endParaRPr lang="en-US" dirty="0"/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Pennsylvania – 11.86 cents/kwh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Ohio – 10.64 cents/kwh</a:t>
          </a:r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Average -  12.36 cents/kwh</a:t>
          </a:r>
          <a:endParaRPr lang="en-US" i="1" dirty="0"/>
        </a:p>
        <a:p>
          <a:r>
            <a:rPr lang="en-US" i="1" dirty="0"/>
            <a:t>Source:  https://www.eia.gov/electricity/annual/html/epa_02_10.html</a:t>
          </a:r>
          <a:endParaRPr lang="en-US" dirty="0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EEFF4778-D8D7-4DD9-826C-6321DB7945C2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F9216FE5-0E1D-450A-8B71-64E3A56B3336}" type="pres">
      <dgm:prSet presAssocID="{608F27F7-1EA5-4230-9A01-96DF9CDA14CE}" presName="thickLine" presStyleLbl="alignNode1" presStyleIdx="0" presStyleCnt="6"/>
      <dgm:spPr/>
    </dgm:pt>
    <dgm:pt modelId="{AC9AF70E-FFBB-4FD2-AE58-930662B038CD}" type="pres">
      <dgm:prSet presAssocID="{608F27F7-1EA5-4230-9A01-96DF9CDA14CE}" presName="horz1" presStyleCnt="0"/>
      <dgm:spPr/>
    </dgm:pt>
    <dgm:pt modelId="{F040329E-727E-4D64-80A6-11B5BD28B8D6}" type="pres">
      <dgm:prSet presAssocID="{608F27F7-1EA5-4230-9A01-96DF9CDA14CE}" presName="tx1" presStyleLbl="revTx" presStyleIdx="0" presStyleCnt="6"/>
      <dgm:spPr/>
    </dgm:pt>
    <dgm:pt modelId="{493CAA50-ACE0-45B2-AD3E-78F48CFCD04C}" type="pres">
      <dgm:prSet presAssocID="{608F27F7-1EA5-4230-9A01-96DF9CDA14CE}" presName="vert1" presStyleCnt="0"/>
      <dgm:spPr/>
    </dgm:pt>
    <dgm:pt modelId="{46330C00-46FF-4F46-B5C0-0B8811D89E24}" type="pres">
      <dgm:prSet presAssocID="{FF93FAE3-9255-45C4-9940-D5F711E4E4C3}" presName="thickLine" presStyleLbl="alignNode1" presStyleIdx="1" presStyleCnt="6"/>
      <dgm:spPr/>
    </dgm:pt>
    <dgm:pt modelId="{42F0957C-3EBD-4EF7-978B-FEB509C13F18}" type="pres">
      <dgm:prSet presAssocID="{FF93FAE3-9255-45C4-9940-D5F711E4E4C3}" presName="horz1" presStyleCnt="0"/>
      <dgm:spPr/>
    </dgm:pt>
    <dgm:pt modelId="{D683604F-9981-45E7-AA63-A3089469652F}" type="pres">
      <dgm:prSet presAssocID="{FF93FAE3-9255-45C4-9940-D5F711E4E4C3}" presName="tx1" presStyleLbl="revTx" presStyleIdx="1" presStyleCnt="6"/>
      <dgm:spPr/>
    </dgm:pt>
    <dgm:pt modelId="{505BA6E7-211B-45A3-955D-3F78FFE8D0CA}" type="pres">
      <dgm:prSet presAssocID="{FF93FAE3-9255-45C4-9940-D5F711E4E4C3}" presName="vert1" presStyleCnt="0"/>
      <dgm:spPr/>
    </dgm:pt>
    <dgm:pt modelId="{40733874-FADC-49FE-AB13-D547691A7E3B}" type="pres">
      <dgm:prSet presAssocID="{88BC2E69-0834-4314-A1D2-F589351EC55B}" presName="thickLine" presStyleLbl="alignNode1" presStyleIdx="2" presStyleCnt="6"/>
      <dgm:spPr/>
    </dgm:pt>
    <dgm:pt modelId="{254B703A-027A-414B-8A38-4C90C153B059}" type="pres">
      <dgm:prSet presAssocID="{88BC2E69-0834-4314-A1D2-F589351EC55B}" presName="horz1" presStyleCnt="0"/>
      <dgm:spPr/>
    </dgm:pt>
    <dgm:pt modelId="{C3323221-7CC0-45EB-83BC-9955AF88071E}" type="pres">
      <dgm:prSet presAssocID="{88BC2E69-0834-4314-A1D2-F589351EC55B}" presName="tx1" presStyleLbl="revTx" presStyleIdx="2" presStyleCnt="6"/>
      <dgm:spPr/>
    </dgm:pt>
    <dgm:pt modelId="{4C899E92-EAC6-4653-B197-A68E99E7083A}" type="pres">
      <dgm:prSet presAssocID="{88BC2E69-0834-4314-A1D2-F589351EC55B}" presName="vert1" presStyleCnt="0"/>
      <dgm:spPr/>
    </dgm:pt>
    <dgm:pt modelId="{11AE82E9-D7B7-4492-9EE7-9C486F475CBC}" type="pres">
      <dgm:prSet presAssocID="{6B78C5AB-5554-49E6-B98E-4BED0959C249}" presName="thickLine" presStyleLbl="alignNode1" presStyleIdx="3" presStyleCnt="6"/>
      <dgm:spPr/>
    </dgm:pt>
    <dgm:pt modelId="{9A9CE216-397F-4810-8227-0A4723ED970B}" type="pres">
      <dgm:prSet presAssocID="{6B78C5AB-5554-49E6-B98E-4BED0959C249}" presName="horz1" presStyleCnt="0"/>
      <dgm:spPr/>
    </dgm:pt>
    <dgm:pt modelId="{A2FE5395-2E24-4818-A479-7E3E34C58FBB}" type="pres">
      <dgm:prSet presAssocID="{6B78C5AB-5554-49E6-B98E-4BED0959C249}" presName="tx1" presStyleLbl="revTx" presStyleIdx="3" presStyleCnt="6"/>
      <dgm:spPr/>
    </dgm:pt>
    <dgm:pt modelId="{A126A994-EF70-4416-A759-CD11D4D6DF27}" type="pres">
      <dgm:prSet presAssocID="{6B78C5AB-5554-49E6-B98E-4BED0959C249}" presName="vert1" presStyleCnt="0"/>
      <dgm:spPr/>
    </dgm:pt>
    <dgm:pt modelId="{4B355BE6-C5E4-4BBC-B46A-B17EC3419999}" type="pres">
      <dgm:prSet presAssocID="{94A03C59-07F8-40C0-B08A-6606EC01794B}" presName="thickLine" presStyleLbl="alignNode1" presStyleIdx="4" presStyleCnt="6"/>
      <dgm:spPr/>
    </dgm:pt>
    <dgm:pt modelId="{BF93E84B-F452-4B6E-A332-02FD20B7294C}" type="pres">
      <dgm:prSet presAssocID="{94A03C59-07F8-40C0-B08A-6606EC01794B}" presName="horz1" presStyleCnt="0"/>
      <dgm:spPr/>
    </dgm:pt>
    <dgm:pt modelId="{CFBFE22A-495E-4C29-8D31-4086EB93C824}" type="pres">
      <dgm:prSet presAssocID="{94A03C59-07F8-40C0-B08A-6606EC01794B}" presName="tx1" presStyleLbl="revTx" presStyleIdx="4" presStyleCnt="6"/>
      <dgm:spPr/>
    </dgm:pt>
    <dgm:pt modelId="{7FC4DECE-722F-4AA6-974E-1E01504571CA}" type="pres">
      <dgm:prSet presAssocID="{94A03C59-07F8-40C0-B08A-6606EC01794B}" presName="vert1" presStyleCnt="0"/>
      <dgm:spPr/>
    </dgm:pt>
    <dgm:pt modelId="{36099E59-FDC1-4093-8C14-B06D9A392DF9}" type="pres">
      <dgm:prSet presAssocID="{B6597786-5320-4E82-BAA5-37A693C79B04}" presName="thickLine" presStyleLbl="alignNode1" presStyleIdx="5" presStyleCnt="6"/>
      <dgm:spPr/>
    </dgm:pt>
    <dgm:pt modelId="{C63395B6-7212-4070-A9C0-27280FF14949}" type="pres">
      <dgm:prSet presAssocID="{B6597786-5320-4E82-BAA5-37A693C79B04}" presName="horz1" presStyleCnt="0"/>
      <dgm:spPr/>
    </dgm:pt>
    <dgm:pt modelId="{9BB8C9B1-0774-485F-9D78-2B4848AC90AA}" type="pres">
      <dgm:prSet presAssocID="{B6597786-5320-4E82-BAA5-37A693C79B04}" presName="tx1" presStyleLbl="revTx" presStyleIdx="5" presStyleCnt="6"/>
      <dgm:spPr/>
    </dgm:pt>
    <dgm:pt modelId="{3822CB25-FD8A-4905-9463-E74DF43ECCF3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23E7E80F-6271-43A3-8A15-C07C1D5ECF29}" type="presOf" srcId="{FF93FAE3-9255-45C4-9940-D5F711E4E4C3}" destId="{D683604F-9981-45E7-AA63-A3089469652F}" srcOrd="0" destOrd="0" presId="urn:microsoft.com/office/officeart/2008/layout/LinedList"/>
    <dgm:cxn modelId="{A9BC8913-C75A-4F3C-92E2-92523ABD61A6}" type="presOf" srcId="{94A03C59-07F8-40C0-B08A-6606EC01794B}" destId="{CFBFE22A-495E-4C29-8D31-4086EB93C824}" srcOrd="0" destOrd="0" presId="urn:microsoft.com/office/officeart/2008/layout/LinedList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332BB482-82E5-40C0-9C6F-798BEAC80556}" type="presOf" srcId="{88BC2E69-0834-4314-A1D2-F589351EC55B}" destId="{C3323221-7CC0-45EB-83BC-9955AF88071E}" srcOrd="0" destOrd="0" presId="urn:microsoft.com/office/officeart/2008/layout/LinedList"/>
    <dgm:cxn modelId="{C3B107B5-9118-470C-B0D6-C0F4E26CE902}" type="presOf" srcId="{B6597786-5320-4E82-BAA5-37A693C79B04}" destId="{9BB8C9B1-0774-485F-9D78-2B4848AC90AA}" srcOrd="0" destOrd="0" presId="urn:microsoft.com/office/officeart/2008/layout/LinedList"/>
    <dgm:cxn modelId="{262AD0B8-6DBD-4466-8164-91D91BF225F8}" type="presOf" srcId="{6B78C5AB-5554-49E6-B98E-4BED0959C249}" destId="{A2FE5395-2E24-4818-A479-7E3E34C58FBB}" srcOrd="0" destOrd="0" presId="urn:microsoft.com/office/officeart/2008/layout/LinedList"/>
    <dgm:cxn modelId="{95E8BDC1-FAD9-45FF-A36C-33D8FC5AB5C3}" type="presOf" srcId="{608F27F7-1EA5-4230-9A01-96DF9CDA14CE}" destId="{F040329E-727E-4D64-80A6-11B5BD28B8D6}" srcOrd="0" destOrd="0" presId="urn:microsoft.com/office/officeart/2008/layout/LinedList"/>
    <dgm:cxn modelId="{604CF6C8-FFA1-41DA-A4C1-037D2C3448AE}" type="presOf" srcId="{B25342BD-588A-4272-B296-DFFA87D878F3}" destId="{EEFF4778-D8D7-4DD9-826C-6321DB7945C2}" srcOrd="0" destOrd="0" presId="urn:microsoft.com/office/officeart/2008/layout/LinedList"/>
    <dgm:cxn modelId="{C8519D78-AECC-4DE6-8819-58F6446C5765}" type="presParOf" srcId="{EEFF4778-D8D7-4DD9-826C-6321DB7945C2}" destId="{F9216FE5-0E1D-450A-8B71-64E3A56B3336}" srcOrd="0" destOrd="0" presId="urn:microsoft.com/office/officeart/2008/layout/LinedList"/>
    <dgm:cxn modelId="{5C5273CF-C5E7-4BB5-A3AD-1393062B3568}" type="presParOf" srcId="{EEFF4778-D8D7-4DD9-826C-6321DB7945C2}" destId="{AC9AF70E-FFBB-4FD2-AE58-930662B038CD}" srcOrd="1" destOrd="0" presId="urn:microsoft.com/office/officeart/2008/layout/LinedList"/>
    <dgm:cxn modelId="{FF89DC11-B6EF-4132-81C4-6B1033D3FF8E}" type="presParOf" srcId="{AC9AF70E-FFBB-4FD2-AE58-930662B038CD}" destId="{F040329E-727E-4D64-80A6-11B5BD28B8D6}" srcOrd="0" destOrd="0" presId="urn:microsoft.com/office/officeart/2008/layout/LinedList"/>
    <dgm:cxn modelId="{619373B1-7769-49D9-BF55-83D748757343}" type="presParOf" srcId="{AC9AF70E-FFBB-4FD2-AE58-930662B038CD}" destId="{493CAA50-ACE0-45B2-AD3E-78F48CFCD04C}" srcOrd="1" destOrd="0" presId="urn:microsoft.com/office/officeart/2008/layout/LinedList"/>
    <dgm:cxn modelId="{3FEBC092-F0F1-4354-8DB8-9E171D81905D}" type="presParOf" srcId="{EEFF4778-D8D7-4DD9-826C-6321DB7945C2}" destId="{46330C00-46FF-4F46-B5C0-0B8811D89E24}" srcOrd="2" destOrd="0" presId="urn:microsoft.com/office/officeart/2008/layout/LinedList"/>
    <dgm:cxn modelId="{885E176B-3FDC-4B6E-8929-723FEA6B87BF}" type="presParOf" srcId="{EEFF4778-D8D7-4DD9-826C-6321DB7945C2}" destId="{42F0957C-3EBD-4EF7-978B-FEB509C13F18}" srcOrd="3" destOrd="0" presId="urn:microsoft.com/office/officeart/2008/layout/LinedList"/>
    <dgm:cxn modelId="{BCEF3717-5710-4008-9E25-D5C24A2C736E}" type="presParOf" srcId="{42F0957C-3EBD-4EF7-978B-FEB509C13F18}" destId="{D683604F-9981-45E7-AA63-A3089469652F}" srcOrd="0" destOrd="0" presId="urn:microsoft.com/office/officeart/2008/layout/LinedList"/>
    <dgm:cxn modelId="{FE75686A-CBF0-49BF-93A4-DC2590AE5A9D}" type="presParOf" srcId="{42F0957C-3EBD-4EF7-978B-FEB509C13F18}" destId="{505BA6E7-211B-45A3-955D-3F78FFE8D0CA}" srcOrd="1" destOrd="0" presId="urn:microsoft.com/office/officeart/2008/layout/LinedList"/>
    <dgm:cxn modelId="{FD497373-610A-4E0E-84DF-E33ECC83CF2D}" type="presParOf" srcId="{EEFF4778-D8D7-4DD9-826C-6321DB7945C2}" destId="{40733874-FADC-49FE-AB13-D547691A7E3B}" srcOrd="4" destOrd="0" presId="urn:microsoft.com/office/officeart/2008/layout/LinedList"/>
    <dgm:cxn modelId="{D615EE44-EA66-4229-8BFC-134ECCAE186D}" type="presParOf" srcId="{EEFF4778-D8D7-4DD9-826C-6321DB7945C2}" destId="{254B703A-027A-414B-8A38-4C90C153B059}" srcOrd="5" destOrd="0" presId="urn:microsoft.com/office/officeart/2008/layout/LinedList"/>
    <dgm:cxn modelId="{A849DF79-2878-4964-924B-9B026062FFB6}" type="presParOf" srcId="{254B703A-027A-414B-8A38-4C90C153B059}" destId="{C3323221-7CC0-45EB-83BC-9955AF88071E}" srcOrd="0" destOrd="0" presId="urn:microsoft.com/office/officeart/2008/layout/LinedList"/>
    <dgm:cxn modelId="{92EA1626-1266-41C6-9A30-50EB7942D3B8}" type="presParOf" srcId="{254B703A-027A-414B-8A38-4C90C153B059}" destId="{4C899E92-EAC6-4653-B197-A68E99E7083A}" srcOrd="1" destOrd="0" presId="urn:microsoft.com/office/officeart/2008/layout/LinedList"/>
    <dgm:cxn modelId="{F9F487B8-6A63-4589-A7DB-E1D2711FDC29}" type="presParOf" srcId="{EEFF4778-D8D7-4DD9-826C-6321DB7945C2}" destId="{11AE82E9-D7B7-4492-9EE7-9C486F475CBC}" srcOrd="6" destOrd="0" presId="urn:microsoft.com/office/officeart/2008/layout/LinedList"/>
    <dgm:cxn modelId="{CDFC9579-610D-4C8F-96D4-44507CB80271}" type="presParOf" srcId="{EEFF4778-D8D7-4DD9-826C-6321DB7945C2}" destId="{9A9CE216-397F-4810-8227-0A4723ED970B}" srcOrd="7" destOrd="0" presId="urn:microsoft.com/office/officeart/2008/layout/LinedList"/>
    <dgm:cxn modelId="{B07C80D8-095A-40F0-84E5-F35C0198E30A}" type="presParOf" srcId="{9A9CE216-397F-4810-8227-0A4723ED970B}" destId="{A2FE5395-2E24-4818-A479-7E3E34C58FBB}" srcOrd="0" destOrd="0" presId="urn:microsoft.com/office/officeart/2008/layout/LinedList"/>
    <dgm:cxn modelId="{80645C35-1616-4660-87BA-BF7826ADDE5A}" type="presParOf" srcId="{9A9CE216-397F-4810-8227-0A4723ED970B}" destId="{A126A994-EF70-4416-A759-CD11D4D6DF27}" srcOrd="1" destOrd="0" presId="urn:microsoft.com/office/officeart/2008/layout/LinedList"/>
    <dgm:cxn modelId="{6B4DDA9C-A257-493F-A4F3-3C9A2C9C431D}" type="presParOf" srcId="{EEFF4778-D8D7-4DD9-826C-6321DB7945C2}" destId="{4B355BE6-C5E4-4BBC-B46A-B17EC3419999}" srcOrd="8" destOrd="0" presId="urn:microsoft.com/office/officeart/2008/layout/LinedList"/>
    <dgm:cxn modelId="{535C6C79-16FC-491C-A608-C445E3DC5E79}" type="presParOf" srcId="{EEFF4778-D8D7-4DD9-826C-6321DB7945C2}" destId="{BF93E84B-F452-4B6E-A332-02FD20B7294C}" srcOrd="9" destOrd="0" presId="urn:microsoft.com/office/officeart/2008/layout/LinedList"/>
    <dgm:cxn modelId="{F137E547-2380-49CD-A5AF-8F4141DCF62B}" type="presParOf" srcId="{BF93E84B-F452-4B6E-A332-02FD20B7294C}" destId="{CFBFE22A-495E-4C29-8D31-4086EB93C824}" srcOrd="0" destOrd="0" presId="urn:microsoft.com/office/officeart/2008/layout/LinedList"/>
    <dgm:cxn modelId="{173B3285-B88A-4D4A-8423-5186F53E52C2}" type="presParOf" srcId="{BF93E84B-F452-4B6E-A332-02FD20B7294C}" destId="{7FC4DECE-722F-4AA6-974E-1E01504571CA}" srcOrd="1" destOrd="0" presId="urn:microsoft.com/office/officeart/2008/layout/LinedList"/>
    <dgm:cxn modelId="{B84C4C2D-FF93-440B-8E35-5C17D7E60DE5}" type="presParOf" srcId="{EEFF4778-D8D7-4DD9-826C-6321DB7945C2}" destId="{36099E59-FDC1-4093-8C14-B06D9A392DF9}" srcOrd="10" destOrd="0" presId="urn:microsoft.com/office/officeart/2008/layout/LinedList"/>
    <dgm:cxn modelId="{9C114C66-9F99-49CE-B7FD-0B020C5FAA5F}" type="presParOf" srcId="{EEFF4778-D8D7-4DD9-826C-6321DB7945C2}" destId="{C63395B6-7212-4070-A9C0-27280FF14949}" srcOrd="11" destOrd="0" presId="urn:microsoft.com/office/officeart/2008/layout/LinedList"/>
    <dgm:cxn modelId="{B897944F-E870-4841-8A98-EDE1EFF894F3}" type="presParOf" srcId="{C63395B6-7212-4070-A9C0-27280FF14949}" destId="{9BB8C9B1-0774-485F-9D78-2B4848AC90AA}" srcOrd="0" destOrd="0" presId="urn:microsoft.com/office/officeart/2008/layout/LinedList"/>
    <dgm:cxn modelId="{4FAF8DE2-A0AA-4ACF-B7AC-05EB21A20AD6}" type="presParOf" srcId="{C63395B6-7212-4070-A9C0-27280FF14949}" destId="{3822CB25-FD8A-4905-9463-E74DF43ECC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Pennsylvania – 229 million MWHs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Illinois  – 185 million MWHs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dirty="0"/>
            <a:t>Ohio  – 135 million MWHs</a:t>
          </a:r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New Jersey – 65 million MWHs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Total -  4.2 billion MWs</a:t>
          </a:r>
          <a:endParaRPr lang="en-US" i="1" dirty="0"/>
        </a:p>
        <a:p>
          <a:r>
            <a:rPr lang="en-US" i="1" dirty="0"/>
            <a:t>Source:  https://www.eia.gov/electricity/annual/html/epa_03_07.html</a:t>
          </a:r>
          <a:endParaRPr lang="en-US" dirty="0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Maryland – 37 million MWHs</a:t>
          </a:r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B84F8C94-1DDA-41AF-BE89-610A860DD776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3AB8B179-5F2F-49B3-8D66-776ED8861436}" type="pres">
      <dgm:prSet presAssocID="{608F27F7-1EA5-4230-9A01-96DF9CDA14CE}" presName="thickLine" presStyleLbl="alignNode1" presStyleIdx="0" presStyleCnt="6"/>
      <dgm:spPr/>
    </dgm:pt>
    <dgm:pt modelId="{096A3307-9616-422E-AD95-B3874592D516}" type="pres">
      <dgm:prSet presAssocID="{608F27F7-1EA5-4230-9A01-96DF9CDA14CE}" presName="horz1" presStyleCnt="0"/>
      <dgm:spPr/>
    </dgm:pt>
    <dgm:pt modelId="{DDA8E0AD-B59E-4013-89B8-0B49D8BFCF20}" type="pres">
      <dgm:prSet presAssocID="{608F27F7-1EA5-4230-9A01-96DF9CDA14CE}" presName="tx1" presStyleLbl="revTx" presStyleIdx="0" presStyleCnt="6"/>
      <dgm:spPr/>
    </dgm:pt>
    <dgm:pt modelId="{8ED4BB38-EE2D-4BD1-9E7E-CABF7E7B48AD}" type="pres">
      <dgm:prSet presAssocID="{608F27F7-1EA5-4230-9A01-96DF9CDA14CE}" presName="vert1" presStyleCnt="0"/>
      <dgm:spPr/>
    </dgm:pt>
    <dgm:pt modelId="{C94FB8DE-2E5E-4464-A84E-9F7B9B9E032F}" type="pres">
      <dgm:prSet presAssocID="{FF93FAE3-9255-45C4-9940-D5F711E4E4C3}" presName="thickLine" presStyleLbl="alignNode1" presStyleIdx="1" presStyleCnt="6"/>
      <dgm:spPr/>
    </dgm:pt>
    <dgm:pt modelId="{7E1B08DE-5D80-436B-AB20-6E13D487B540}" type="pres">
      <dgm:prSet presAssocID="{FF93FAE3-9255-45C4-9940-D5F711E4E4C3}" presName="horz1" presStyleCnt="0"/>
      <dgm:spPr/>
    </dgm:pt>
    <dgm:pt modelId="{89E4E6C0-EA26-4B35-8E8E-AA26256697C7}" type="pres">
      <dgm:prSet presAssocID="{FF93FAE3-9255-45C4-9940-D5F711E4E4C3}" presName="tx1" presStyleLbl="revTx" presStyleIdx="1" presStyleCnt="6"/>
      <dgm:spPr/>
    </dgm:pt>
    <dgm:pt modelId="{227F10C8-D24F-4565-A7E7-051471C6B700}" type="pres">
      <dgm:prSet presAssocID="{FF93FAE3-9255-45C4-9940-D5F711E4E4C3}" presName="vert1" presStyleCnt="0"/>
      <dgm:spPr/>
    </dgm:pt>
    <dgm:pt modelId="{0A77CC8C-1C7F-486E-81BD-D69331FCC317}" type="pres">
      <dgm:prSet presAssocID="{88BC2E69-0834-4314-A1D2-F589351EC55B}" presName="thickLine" presStyleLbl="alignNode1" presStyleIdx="2" presStyleCnt="6"/>
      <dgm:spPr/>
    </dgm:pt>
    <dgm:pt modelId="{8FFBB568-0B02-4A37-866E-4052D2E57EBD}" type="pres">
      <dgm:prSet presAssocID="{88BC2E69-0834-4314-A1D2-F589351EC55B}" presName="horz1" presStyleCnt="0"/>
      <dgm:spPr/>
    </dgm:pt>
    <dgm:pt modelId="{B0BEA3D6-B742-4DEB-8A14-C17B9AF17985}" type="pres">
      <dgm:prSet presAssocID="{88BC2E69-0834-4314-A1D2-F589351EC55B}" presName="tx1" presStyleLbl="revTx" presStyleIdx="2" presStyleCnt="6"/>
      <dgm:spPr/>
    </dgm:pt>
    <dgm:pt modelId="{6DD9F755-47F6-4BED-9D82-51DF7AD47395}" type="pres">
      <dgm:prSet presAssocID="{88BC2E69-0834-4314-A1D2-F589351EC55B}" presName="vert1" presStyleCnt="0"/>
      <dgm:spPr/>
    </dgm:pt>
    <dgm:pt modelId="{5E35FBE8-21E6-483F-87D3-F09664F62F9E}" type="pres">
      <dgm:prSet presAssocID="{6B78C5AB-5554-49E6-B98E-4BED0959C249}" presName="thickLine" presStyleLbl="alignNode1" presStyleIdx="3" presStyleCnt="6"/>
      <dgm:spPr/>
    </dgm:pt>
    <dgm:pt modelId="{6A03C2F8-1408-4CA8-B605-B52135CDC55E}" type="pres">
      <dgm:prSet presAssocID="{6B78C5AB-5554-49E6-B98E-4BED0959C249}" presName="horz1" presStyleCnt="0"/>
      <dgm:spPr/>
    </dgm:pt>
    <dgm:pt modelId="{9485C15D-4590-4CB2-BA7B-4DF5B5A5EB49}" type="pres">
      <dgm:prSet presAssocID="{6B78C5AB-5554-49E6-B98E-4BED0959C249}" presName="tx1" presStyleLbl="revTx" presStyleIdx="3" presStyleCnt="6"/>
      <dgm:spPr/>
    </dgm:pt>
    <dgm:pt modelId="{81161DB9-0E9B-4D10-857A-12AABD050A5E}" type="pres">
      <dgm:prSet presAssocID="{6B78C5AB-5554-49E6-B98E-4BED0959C249}" presName="vert1" presStyleCnt="0"/>
      <dgm:spPr/>
    </dgm:pt>
    <dgm:pt modelId="{2314A235-6508-4D59-8712-B790CF6B1ABB}" type="pres">
      <dgm:prSet presAssocID="{94A03C59-07F8-40C0-B08A-6606EC01794B}" presName="thickLine" presStyleLbl="alignNode1" presStyleIdx="4" presStyleCnt="6"/>
      <dgm:spPr/>
    </dgm:pt>
    <dgm:pt modelId="{D25E691B-C56C-4C8C-BAEB-A6A9F8EFC078}" type="pres">
      <dgm:prSet presAssocID="{94A03C59-07F8-40C0-B08A-6606EC01794B}" presName="horz1" presStyleCnt="0"/>
      <dgm:spPr/>
    </dgm:pt>
    <dgm:pt modelId="{5C9A2E44-66F3-411E-82D1-9B589ED4FA93}" type="pres">
      <dgm:prSet presAssocID="{94A03C59-07F8-40C0-B08A-6606EC01794B}" presName="tx1" presStyleLbl="revTx" presStyleIdx="4" presStyleCnt="6"/>
      <dgm:spPr/>
    </dgm:pt>
    <dgm:pt modelId="{49ACD3F8-5B56-400A-ABAA-829BE88343C3}" type="pres">
      <dgm:prSet presAssocID="{94A03C59-07F8-40C0-B08A-6606EC01794B}" presName="vert1" presStyleCnt="0"/>
      <dgm:spPr/>
    </dgm:pt>
    <dgm:pt modelId="{67ED4E23-FD5A-44CD-A5F1-EE24A44158A2}" type="pres">
      <dgm:prSet presAssocID="{B6597786-5320-4E82-BAA5-37A693C79B04}" presName="thickLine" presStyleLbl="alignNode1" presStyleIdx="5" presStyleCnt="6"/>
      <dgm:spPr/>
    </dgm:pt>
    <dgm:pt modelId="{6B703629-CD50-4034-A001-0BD4CC405955}" type="pres">
      <dgm:prSet presAssocID="{B6597786-5320-4E82-BAA5-37A693C79B04}" presName="horz1" presStyleCnt="0"/>
      <dgm:spPr/>
    </dgm:pt>
    <dgm:pt modelId="{86A202C2-F1E4-4346-B408-90C7B717D01E}" type="pres">
      <dgm:prSet presAssocID="{B6597786-5320-4E82-BAA5-37A693C79B04}" presName="tx1" presStyleLbl="revTx" presStyleIdx="5" presStyleCnt="6"/>
      <dgm:spPr/>
    </dgm:pt>
    <dgm:pt modelId="{359FFFE2-779A-4115-91A6-C1E6437291C8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2C7D7732-7BA9-4223-8FFE-B96555D54C6D}" type="presOf" srcId="{94A03C59-07F8-40C0-B08A-6606EC01794B}" destId="{5C9A2E44-66F3-411E-82D1-9B589ED4FA93}" srcOrd="0" destOrd="0" presId="urn:microsoft.com/office/officeart/2008/layout/LinedList"/>
    <dgm:cxn modelId="{CEAB634B-27B5-40E4-BA55-F7CD9F6D7A93}" type="presOf" srcId="{FF93FAE3-9255-45C4-9940-D5F711E4E4C3}" destId="{89E4E6C0-EA26-4B35-8E8E-AA26256697C7}" srcOrd="0" destOrd="0" presId="urn:microsoft.com/office/officeart/2008/layout/LinedList"/>
    <dgm:cxn modelId="{6429C64B-48A0-41FF-ACDA-9AAC76348434}" type="presOf" srcId="{6B78C5AB-5554-49E6-B98E-4BED0959C249}" destId="{9485C15D-4590-4CB2-BA7B-4DF5B5A5EB49}" srcOrd="0" destOrd="0" presId="urn:microsoft.com/office/officeart/2008/layout/LinedList"/>
    <dgm:cxn modelId="{63AB146C-48EF-403E-97EC-999AF5D4F5A5}" type="presOf" srcId="{608F27F7-1EA5-4230-9A01-96DF9CDA14CE}" destId="{DDA8E0AD-B59E-4013-89B8-0B49D8BFCF20}" srcOrd="0" destOrd="0" presId="urn:microsoft.com/office/officeart/2008/layout/LinedList"/>
    <dgm:cxn modelId="{3B76B07A-E186-4B8A-90A5-6502EBCF976E}" type="presOf" srcId="{B25342BD-588A-4272-B296-DFFA87D878F3}" destId="{B84F8C94-1DDA-41AF-BE89-610A860DD776}" srcOrd="0" destOrd="0" presId="urn:microsoft.com/office/officeart/2008/layout/LinedList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FB6CC3C7-2A5C-40BE-8823-0F40BB7DD763}" type="presOf" srcId="{B6597786-5320-4E82-BAA5-37A693C79B04}" destId="{86A202C2-F1E4-4346-B408-90C7B717D01E}" srcOrd="0" destOrd="0" presId="urn:microsoft.com/office/officeart/2008/layout/LinedList"/>
    <dgm:cxn modelId="{8A7762F2-06C5-4F72-BF2F-DC7CF7D693D2}" type="presOf" srcId="{88BC2E69-0834-4314-A1D2-F589351EC55B}" destId="{B0BEA3D6-B742-4DEB-8A14-C17B9AF17985}" srcOrd="0" destOrd="0" presId="urn:microsoft.com/office/officeart/2008/layout/LinedList"/>
    <dgm:cxn modelId="{43B7E6CA-DAB6-483C-9D41-F195665AAC53}" type="presParOf" srcId="{B84F8C94-1DDA-41AF-BE89-610A860DD776}" destId="{3AB8B179-5F2F-49B3-8D66-776ED8861436}" srcOrd="0" destOrd="0" presId="urn:microsoft.com/office/officeart/2008/layout/LinedList"/>
    <dgm:cxn modelId="{B483D5FB-D672-4D4A-982F-0B9E2BBFD986}" type="presParOf" srcId="{B84F8C94-1DDA-41AF-BE89-610A860DD776}" destId="{096A3307-9616-422E-AD95-B3874592D516}" srcOrd="1" destOrd="0" presId="urn:microsoft.com/office/officeart/2008/layout/LinedList"/>
    <dgm:cxn modelId="{92A61AA0-E4C4-4387-8E93-490742350A64}" type="presParOf" srcId="{096A3307-9616-422E-AD95-B3874592D516}" destId="{DDA8E0AD-B59E-4013-89B8-0B49D8BFCF20}" srcOrd="0" destOrd="0" presId="urn:microsoft.com/office/officeart/2008/layout/LinedList"/>
    <dgm:cxn modelId="{E7679466-69AD-41B8-B488-91FDC016DE3F}" type="presParOf" srcId="{096A3307-9616-422E-AD95-B3874592D516}" destId="{8ED4BB38-EE2D-4BD1-9E7E-CABF7E7B48AD}" srcOrd="1" destOrd="0" presId="urn:microsoft.com/office/officeart/2008/layout/LinedList"/>
    <dgm:cxn modelId="{1BCE8756-EB9C-40D4-ADBC-3C7B12A55B0D}" type="presParOf" srcId="{B84F8C94-1DDA-41AF-BE89-610A860DD776}" destId="{C94FB8DE-2E5E-4464-A84E-9F7B9B9E032F}" srcOrd="2" destOrd="0" presId="urn:microsoft.com/office/officeart/2008/layout/LinedList"/>
    <dgm:cxn modelId="{AB49C336-D527-41A8-9EDC-E236C1ADDD22}" type="presParOf" srcId="{B84F8C94-1DDA-41AF-BE89-610A860DD776}" destId="{7E1B08DE-5D80-436B-AB20-6E13D487B540}" srcOrd="3" destOrd="0" presId="urn:microsoft.com/office/officeart/2008/layout/LinedList"/>
    <dgm:cxn modelId="{DE350F05-263A-4DD5-B436-85957E1FC6E8}" type="presParOf" srcId="{7E1B08DE-5D80-436B-AB20-6E13D487B540}" destId="{89E4E6C0-EA26-4B35-8E8E-AA26256697C7}" srcOrd="0" destOrd="0" presId="urn:microsoft.com/office/officeart/2008/layout/LinedList"/>
    <dgm:cxn modelId="{319364BC-16F5-47E4-B788-AA3B777693CB}" type="presParOf" srcId="{7E1B08DE-5D80-436B-AB20-6E13D487B540}" destId="{227F10C8-D24F-4565-A7E7-051471C6B700}" srcOrd="1" destOrd="0" presId="urn:microsoft.com/office/officeart/2008/layout/LinedList"/>
    <dgm:cxn modelId="{41A5B262-FE1F-4B6A-B606-5B21799BF915}" type="presParOf" srcId="{B84F8C94-1DDA-41AF-BE89-610A860DD776}" destId="{0A77CC8C-1C7F-486E-81BD-D69331FCC317}" srcOrd="4" destOrd="0" presId="urn:microsoft.com/office/officeart/2008/layout/LinedList"/>
    <dgm:cxn modelId="{74EDCC9E-F0E0-4EAE-88F7-9E61E324AA43}" type="presParOf" srcId="{B84F8C94-1DDA-41AF-BE89-610A860DD776}" destId="{8FFBB568-0B02-4A37-866E-4052D2E57EBD}" srcOrd="5" destOrd="0" presId="urn:microsoft.com/office/officeart/2008/layout/LinedList"/>
    <dgm:cxn modelId="{06D4CBCD-8EA3-47F8-87F9-F15631001210}" type="presParOf" srcId="{8FFBB568-0B02-4A37-866E-4052D2E57EBD}" destId="{B0BEA3D6-B742-4DEB-8A14-C17B9AF17985}" srcOrd="0" destOrd="0" presId="urn:microsoft.com/office/officeart/2008/layout/LinedList"/>
    <dgm:cxn modelId="{C9A390EF-CD56-451A-80B6-A00001E7BD4A}" type="presParOf" srcId="{8FFBB568-0B02-4A37-866E-4052D2E57EBD}" destId="{6DD9F755-47F6-4BED-9D82-51DF7AD47395}" srcOrd="1" destOrd="0" presId="urn:microsoft.com/office/officeart/2008/layout/LinedList"/>
    <dgm:cxn modelId="{60ECEE65-28FC-4E68-B55C-E79041F6126F}" type="presParOf" srcId="{B84F8C94-1DDA-41AF-BE89-610A860DD776}" destId="{5E35FBE8-21E6-483F-87D3-F09664F62F9E}" srcOrd="6" destOrd="0" presId="urn:microsoft.com/office/officeart/2008/layout/LinedList"/>
    <dgm:cxn modelId="{0417EB37-1A8F-4574-9F8E-E965D993F80F}" type="presParOf" srcId="{B84F8C94-1DDA-41AF-BE89-610A860DD776}" destId="{6A03C2F8-1408-4CA8-B605-B52135CDC55E}" srcOrd="7" destOrd="0" presId="urn:microsoft.com/office/officeart/2008/layout/LinedList"/>
    <dgm:cxn modelId="{6AC50B73-4520-4838-B09B-C834F4DC9312}" type="presParOf" srcId="{6A03C2F8-1408-4CA8-B605-B52135CDC55E}" destId="{9485C15D-4590-4CB2-BA7B-4DF5B5A5EB49}" srcOrd="0" destOrd="0" presId="urn:microsoft.com/office/officeart/2008/layout/LinedList"/>
    <dgm:cxn modelId="{69B92679-2DA4-4A3B-8F73-9F32160746A0}" type="presParOf" srcId="{6A03C2F8-1408-4CA8-B605-B52135CDC55E}" destId="{81161DB9-0E9B-4D10-857A-12AABD050A5E}" srcOrd="1" destOrd="0" presId="urn:microsoft.com/office/officeart/2008/layout/LinedList"/>
    <dgm:cxn modelId="{8DEBF776-EF8C-4375-8CEA-3386B2B99D64}" type="presParOf" srcId="{B84F8C94-1DDA-41AF-BE89-610A860DD776}" destId="{2314A235-6508-4D59-8712-B790CF6B1ABB}" srcOrd="8" destOrd="0" presId="urn:microsoft.com/office/officeart/2008/layout/LinedList"/>
    <dgm:cxn modelId="{15F05AA0-B63B-438C-86BF-0D043E4866F1}" type="presParOf" srcId="{B84F8C94-1DDA-41AF-BE89-610A860DD776}" destId="{D25E691B-C56C-4C8C-BAEB-A6A9F8EFC078}" srcOrd="9" destOrd="0" presId="urn:microsoft.com/office/officeart/2008/layout/LinedList"/>
    <dgm:cxn modelId="{C3967776-C2E9-4CC3-B519-1EA20B97F082}" type="presParOf" srcId="{D25E691B-C56C-4C8C-BAEB-A6A9F8EFC078}" destId="{5C9A2E44-66F3-411E-82D1-9B589ED4FA93}" srcOrd="0" destOrd="0" presId="urn:microsoft.com/office/officeart/2008/layout/LinedList"/>
    <dgm:cxn modelId="{64C0EF4B-6908-4454-A2C3-5D0D8A38569F}" type="presParOf" srcId="{D25E691B-C56C-4C8C-BAEB-A6A9F8EFC078}" destId="{49ACD3F8-5B56-400A-ABAA-829BE88343C3}" srcOrd="1" destOrd="0" presId="urn:microsoft.com/office/officeart/2008/layout/LinedList"/>
    <dgm:cxn modelId="{24253CEF-1D79-4AD8-8F33-2FD2B48BB4C4}" type="presParOf" srcId="{B84F8C94-1DDA-41AF-BE89-610A860DD776}" destId="{67ED4E23-FD5A-44CD-A5F1-EE24A44158A2}" srcOrd="10" destOrd="0" presId="urn:microsoft.com/office/officeart/2008/layout/LinedList"/>
    <dgm:cxn modelId="{4196739B-8246-48D3-8DB9-C3EABEED6EC5}" type="presParOf" srcId="{B84F8C94-1DDA-41AF-BE89-610A860DD776}" destId="{6B703629-CD50-4034-A001-0BD4CC405955}" srcOrd="11" destOrd="0" presId="urn:microsoft.com/office/officeart/2008/layout/LinedList"/>
    <dgm:cxn modelId="{845E007A-2D9F-417A-918F-0951E020F20C}" type="presParOf" srcId="{6B703629-CD50-4034-A001-0BD4CC405955}" destId="{86A202C2-F1E4-4346-B408-90C7B717D01E}" srcOrd="0" destOrd="0" presId="urn:microsoft.com/office/officeart/2008/layout/LinedList"/>
    <dgm:cxn modelId="{587DE86E-4E41-4D32-A9C7-0EEE841B6D7B}" type="presParOf" srcId="{6B703629-CD50-4034-A001-0BD4CC405955}" destId="{359FFFE2-779A-4115-91A6-C1E6437291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Pennsylvania – 5.4 million MWHs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Ohio  – 4.6 million MWHs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dirty="0"/>
            <a:t>Illinois  – 25.3 million MWHs</a:t>
          </a:r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New Jersey – 2.2 million MWHs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Total -  646 million MWs</a:t>
          </a:r>
          <a:endParaRPr lang="en-US" i="1" dirty="0"/>
        </a:p>
        <a:p>
          <a:r>
            <a:rPr lang="en-US" i="1" dirty="0"/>
            <a:t>Source:  https://www.eia.gov/electricity/annual/html/epa_03_15.html</a:t>
          </a:r>
          <a:endParaRPr lang="en-US" dirty="0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Maryland – 1.5 million MWHs</a:t>
          </a:r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612F4AE7-60C8-43F7-9711-36D89169070C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CFD9E1E7-0D3D-4D65-B9D6-36461FC572D0}" type="pres">
      <dgm:prSet presAssocID="{608F27F7-1EA5-4230-9A01-96DF9CDA14CE}" presName="thickLine" presStyleLbl="alignNode1" presStyleIdx="0" presStyleCnt="6"/>
      <dgm:spPr/>
    </dgm:pt>
    <dgm:pt modelId="{3EB2E6E3-FC12-41D3-B881-7D2D23B90FF0}" type="pres">
      <dgm:prSet presAssocID="{608F27F7-1EA5-4230-9A01-96DF9CDA14CE}" presName="horz1" presStyleCnt="0"/>
      <dgm:spPr/>
    </dgm:pt>
    <dgm:pt modelId="{DBEA4011-ECB1-48E7-89FE-310B3A11B4C0}" type="pres">
      <dgm:prSet presAssocID="{608F27F7-1EA5-4230-9A01-96DF9CDA14CE}" presName="tx1" presStyleLbl="revTx" presStyleIdx="0" presStyleCnt="6"/>
      <dgm:spPr/>
    </dgm:pt>
    <dgm:pt modelId="{28079DEA-DA7F-419A-B49D-98F9FE71B7A4}" type="pres">
      <dgm:prSet presAssocID="{608F27F7-1EA5-4230-9A01-96DF9CDA14CE}" presName="vert1" presStyleCnt="0"/>
      <dgm:spPr/>
    </dgm:pt>
    <dgm:pt modelId="{3522F5B3-1EA4-4078-9B2D-14642A403FB8}" type="pres">
      <dgm:prSet presAssocID="{FF93FAE3-9255-45C4-9940-D5F711E4E4C3}" presName="thickLine" presStyleLbl="alignNode1" presStyleIdx="1" presStyleCnt="6"/>
      <dgm:spPr/>
    </dgm:pt>
    <dgm:pt modelId="{3E4625EC-B589-40FC-B53A-4F5F157A4E32}" type="pres">
      <dgm:prSet presAssocID="{FF93FAE3-9255-45C4-9940-D5F711E4E4C3}" presName="horz1" presStyleCnt="0"/>
      <dgm:spPr/>
    </dgm:pt>
    <dgm:pt modelId="{5C2A5D22-47F5-46A3-8D65-3C9B77C52894}" type="pres">
      <dgm:prSet presAssocID="{FF93FAE3-9255-45C4-9940-D5F711E4E4C3}" presName="tx1" presStyleLbl="revTx" presStyleIdx="1" presStyleCnt="6"/>
      <dgm:spPr/>
    </dgm:pt>
    <dgm:pt modelId="{31AAC29A-B3EC-449C-9702-5EA7B98D0A09}" type="pres">
      <dgm:prSet presAssocID="{FF93FAE3-9255-45C4-9940-D5F711E4E4C3}" presName="vert1" presStyleCnt="0"/>
      <dgm:spPr/>
    </dgm:pt>
    <dgm:pt modelId="{4B754BBB-845C-4D73-B091-E6FAF56AA9CE}" type="pres">
      <dgm:prSet presAssocID="{88BC2E69-0834-4314-A1D2-F589351EC55B}" presName="thickLine" presStyleLbl="alignNode1" presStyleIdx="2" presStyleCnt="6"/>
      <dgm:spPr/>
    </dgm:pt>
    <dgm:pt modelId="{4D81EAE0-E663-481D-A3BD-57198426EFEE}" type="pres">
      <dgm:prSet presAssocID="{88BC2E69-0834-4314-A1D2-F589351EC55B}" presName="horz1" presStyleCnt="0"/>
      <dgm:spPr/>
    </dgm:pt>
    <dgm:pt modelId="{CF81D98B-3E12-4415-B6C9-B380AE1AA2F1}" type="pres">
      <dgm:prSet presAssocID="{88BC2E69-0834-4314-A1D2-F589351EC55B}" presName="tx1" presStyleLbl="revTx" presStyleIdx="2" presStyleCnt="6"/>
      <dgm:spPr/>
    </dgm:pt>
    <dgm:pt modelId="{748EDCEF-448C-416F-9607-E70B93B79C11}" type="pres">
      <dgm:prSet presAssocID="{88BC2E69-0834-4314-A1D2-F589351EC55B}" presName="vert1" presStyleCnt="0"/>
      <dgm:spPr/>
    </dgm:pt>
    <dgm:pt modelId="{677281CB-4E08-47E0-8AE2-A7C02C2BD663}" type="pres">
      <dgm:prSet presAssocID="{6B78C5AB-5554-49E6-B98E-4BED0959C249}" presName="thickLine" presStyleLbl="alignNode1" presStyleIdx="3" presStyleCnt="6"/>
      <dgm:spPr/>
    </dgm:pt>
    <dgm:pt modelId="{44C6A913-F1E6-4A87-A6C7-F5D6134E3ACD}" type="pres">
      <dgm:prSet presAssocID="{6B78C5AB-5554-49E6-B98E-4BED0959C249}" presName="horz1" presStyleCnt="0"/>
      <dgm:spPr/>
    </dgm:pt>
    <dgm:pt modelId="{A42A909B-F2ED-41C4-BF44-00041A99D3A9}" type="pres">
      <dgm:prSet presAssocID="{6B78C5AB-5554-49E6-B98E-4BED0959C249}" presName="tx1" presStyleLbl="revTx" presStyleIdx="3" presStyleCnt="6"/>
      <dgm:spPr/>
    </dgm:pt>
    <dgm:pt modelId="{A7C13F25-BA69-4F82-A0D8-C2451A0B4919}" type="pres">
      <dgm:prSet presAssocID="{6B78C5AB-5554-49E6-B98E-4BED0959C249}" presName="vert1" presStyleCnt="0"/>
      <dgm:spPr/>
    </dgm:pt>
    <dgm:pt modelId="{6261DCA4-A516-42C7-90F8-AF37F991C991}" type="pres">
      <dgm:prSet presAssocID="{94A03C59-07F8-40C0-B08A-6606EC01794B}" presName="thickLine" presStyleLbl="alignNode1" presStyleIdx="4" presStyleCnt="6"/>
      <dgm:spPr/>
    </dgm:pt>
    <dgm:pt modelId="{847E5308-89B3-4752-A6BC-EA81CF1368D4}" type="pres">
      <dgm:prSet presAssocID="{94A03C59-07F8-40C0-B08A-6606EC01794B}" presName="horz1" presStyleCnt="0"/>
      <dgm:spPr/>
    </dgm:pt>
    <dgm:pt modelId="{E2EC4248-699A-48B6-A172-9BAEC1DFFD2A}" type="pres">
      <dgm:prSet presAssocID="{94A03C59-07F8-40C0-B08A-6606EC01794B}" presName="tx1" presStyleLbl="revTx" presStyleIdx="4" presStyleCnt="6"/>
      <dgm:spPr/>
    </dgm:pt>
    <dgm:pt modelId="{D81BA5F2-ED64-4E7E-A459-1BFAB66F9641}" type="pres">
      <dgm:prSet presAssocID="{94A03C59-07F8-40C0-B08A-6606EC01794B}" presName="vert1" presStyleCnt="0"/>
      <dgm:spPr/>
    </dgm:pt>
    <dgm:pt modelId="{B23CC9B0-16F8-42D9-866F-A1CF08A3886D}" type="pres">
      <dgm:prSet presAssocID="{B6597786-5320-4E82-BAA5-37A693C79B04}" presName="thickLine" presStyleLbl="alignNode1" presStyleIdx="5" presStyleCnt="6"/>
      <dgm:spPr/>
    </dgm:pt>
    <dgm:pt modelId="{34C82EE0-F529-48EC-9FFF-F170BDD6B335}" type="pres">
      <dgm:prSet presAssocID="{B6597786-5320-4E82-BAA5-37A693C79B04}" presName="horz1" presStyleCnt="0"/>
      <dgm:spPr/>
    </dgm:pt>
    <dgm:pt modelId="{A51025DB-9B6F-4B19-AD3E-8778E0FB91D1}" type="pres">
      <dgm:prSet presAssocID="{B6597786-5320-4E82-BAA5-37A693C79B04}" presName="tx1" presStyleLbl="revTx" presStyleIdx="5" presStyleCnt="6"/>
      <dgm:spPr/>
    </dgm:pt>
    <dgm:pt modelId="{7C5933FB-46CB-48F4-8080-AC0D9508679F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1322153B-7B50-4834-AD95-708B4E7A9445}" type="presOf" srcId="{94A03C59-07F8-40C0-B08A-6606EC01794B}" destId="{E2EC4248-699A-48B6-A172-9BAEC1DFFD2A}" srcOrd="0" destOrd="0" presId="urn:microsoft.com/office/officeart/2008/layout/LinedList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D647678F-E571-4FA3-BDC6-6640542BFC0D}" type="presOf" srcId="{6B78C5AB-5554-49E6-B98E-4BED0959C249}" destId="{A42A909B-F2ED-41C4-BF44-00041A99D3A9}" srcOrd="0" destOrd="0" presId="urn:microsoft.com/office/officeart/2008/layout/LinedList"/>
    <dgm:cxn modelId="{B6FF5996-0063-4689-9480-C39956D0D91F}" type="presOf" srcId="{FF93FAE3-9255-45C4-9940-D5F711E4E4C3}" destId="{5C2A5D22-47F5-46A3-8D65-3C9B77C52894}" srcOrd="0" destOrd="0" presId="urn:microsoft.com/office/officeart/2008/layout/LinedList"/>
    <dgm:cxn modelId="{8011CAA5-DCB4-421A-83F6-727FCBAA5534}" type="presOf" srcId="{608F27F7-1EA5-4230-9A01-96DF9CDA14CE}" destId="{DBEA4011-ECB1-48E7-89FE-310B3A11B4C0}" srcOrd="0" destOrd="0" presId="urn:microsoft.com/office/officeart/2008/layout/LinedList"/>
    <dgm:cxn modelId="{7491ECAB-39D0-4927-AA85-D30555D14993}" type="presOf" srcId="{88BC2E69-0834-4314-A1D2-F589351EC55B}" destId="{CF81D98B-3E12-4415-B6C9-B380AE1AA2F1}" srcOrd="0" destOrd="0" presId="urn:microsoft.com/office/officeart/2008/layout/LinedList"/>
    <dgm:cxn modelId="{2979C0BA-10C0-4FA0-86D7-BF8134D00D2A}" type="presOf" srcId="{B25342BD-588A-4272-B296-DFFA87D878F3}" destId="{612F4AE7-60C8-43F7-9711-36D89169070C}" srcOrd="0" destOrd="0" presId="urn:microsoft.com/office/officeart/2008/layout/LinedList"/>
    <dgm:cxn modelId="{ECAC96CD-CAB4-40DA-B7CB-61421DEFFA2D}" type="presOf" srcId="{B6597786-5320-4E82-BAA5-37A693C79B04}" destId="{A51025DB-9B6F-4B19-AD3E-8778E0FB91D1}" srcOrd="0" destOrd="0" presId="urn:microsoft.com/office/officeart/2008/layout/LinedList"/>
    <dgm:cxn modelId="{30C8F0AB-689E-4FF8-8B11-40112C6B04FF}" type="presParOf" srcId="{612F4AE7-60C8-43F7-9711-36D89169070C}" destId="{CFD9E1E7-0D3D-4D65-B9D6-36461FC572D0}" srcOrd="0" destOrd="0" presId="urn:microsoft.com/office/officeart/2008/layout/LinedList"/>
    <dgm:cxn modelId="{610EE8E2-352E-4169-9064-EF565E58AE5B}" type="presParOf" srcId="{612F4AE7-60C8-43F7-9711-36D89169070C}" destId="{3EB2E6E3-FC12-41D3-B881-7D2D23B90FF0}" srcOrd="1" destOrd="0" presId="urn:microsoft.com/office/officeart/2008/layout/LinedList"/>
    <dgm:cxn modelId="{15E0D53B-1902-4502-981D-FBCEC177C47B}" type="presParOf" srcId="{3EB2E6E3-FC12-41D3-B881-7D2D23B90FF0}" destId="{DBEA4011-ECB1-48E7-89FE-310B3A11B4C0}" srcOrd="0" destOrd="0" presId="urn:microsoft.com/office/officeart/2008/layout/LinedList"/>
    <dgm:cxn modelId="{BBA7F855-218F-4B97-9CD8-58AF058FBF6E}" type="presParOf" srcId="{3EB2E6E3-FC12-41D3-B881-7D2D23B90FF0}" destId="{28079DEA-DA7F-419A-B49D-98F9FE71B7A4}" srcOrd="1" destOrd="0" presId="urn:microsoft.com/office/officeart/2008/layout/LinedList"/>
    <dgm:cxn modelId="{C3BEFBD0-01D0-41EF-B493-71011B4B97A3}" type="presParOf" srcId="{612F4AE7-60C8-43F7-9711-36D89169070C}" destId="{3522F5B3-1EA4-4078-9B2D-14642A403FB8}" srcOrd="2" destOrd="0" presId="urn:microsoft.com/office/officeart/2008/layout/LinedList"/>
    <dgm:cxn modelId="{1DFDE26B-2C02-45F0-9F0D-59ECA052598C}" type="presParOf" srcId="{612F4AE7-60C8-43F7-9711-36D89169070C}" destId="{3E4625EC-B589-40FC-B53A-4F5F157A4E32}" srcOrd="3" destOrd="0" presId="urn:microsoft.com/office/officeart/2008/layout/LinedList"/>
    <dgm:cxn modelId="{41BE77A0-93D3-419C-9870-5E72399E86EB}" type="presParOf" srcId="{3E4625EC-B589-40FC-B53A-4F5F157A4E32}" destId="{5C2A5D22-47F5-46A3-8D65-3C9B77C52894}" srcOrd="0" destOrd="0" presId="urn:microsoft.com/office/officeart/2008/layout/LinedList"/>
    <dgm:cxn modelId="{A37F3F48-B0C2-436B-B51F-FC24C3DA9D3D}" type="presParOf" srcId="{3E4625EC-B589-40FC-B53A-4F5F157A4E32}" destId="{31AAC29A-B3EC-449C-9702-5EA7B98D0A09}" srcOrd="1" destOrd="0" presId="urn:microsoft.com/office/officeart/2008/layout/LinedList"/>
    <dgm:cxn modelId="{357DCDED-717C-4D77-BB6F-E63914BE9C1B}" type="presParOf" srcId="{612F4AE7-60C8-43F7-9711-36D89169070C}" destId="{4B754BBB-845C-4D73-B091-E6FAF56AA9CE}" srcOrd="4" destOrd="0" presId="urn:microsoft.com/office/officeart/2008/layout/LinedList"/>
    <dgm:cxn modelId="{5EEBD404-9D59-4611-B8F3-5B62B6DE8D83}" type="presParOf" srcId="{612F4AE7-60C8-43F7-9711-36D89169070C}" destId="{4D81EAE0-E663-481D-A3BD-57198426EFEE}" srcOrd="5" destOrd="0" presId="urn:microsoft.com/office/officeart/2008/layout/LinedList"/>
    <dgm:cxn modelId="{25FCDAD6-31DA-4FC5-9C98-1CA5AE1CB611}" type="presParOf" srcId="{4D81EAE0-E663-481D-A3BD-57198426EFEE}" destId="{CF81D98B-3E12-4415-B6C9-B380AE1AA2F1}" srcOrd="0" destOrd="0" presId="urn:microsoft.com/office/officeart/2008/layout/LinedList"/>
    <dgm:cxn modelId="{EE05D816-25C8-4C1D-89CB-548C03B86395}" type="presParOf" srcId="{4D81EAE0-E663-481D-A3BD-57198426EFEE}" destId="{748EDCEF-448C-416F-9607-E70B93B79C11}" srcOrd="1" destOrd="0" presId="urn:microsoft.com/office/officeart/2008/layout/LinedList"/>
    <dgm:cxn modelId="{DA1390EE-D53A-4EAB-B9F8-53248BC7AA21}" type="presParOf" srcId="{612F4AE7-60C8-43F7-9711-36D89169070C}" destId="{677281CB-4E08-47E0-8AE2-A7C02C2BD663}" srcOrd="6" destOrd="0" presId="urn:microsoft.com/office/officeart/2008/layout/LinedList"/>
    <dgm:cxn modelId="{144056B5-EECF-4C0D-AAEE-64555AAF59B8}" type="presParOf" srcId="{612F4AE7-60C8-43F7-9711-36D89169070C}" destId="{44C6A913-F1E6-4A87-A6C7-F5D6134E3ACD}" srcOrd="7" destOrd="0" presId="urn:microsoft.com/office/officeart/2008/layout/LinedList"/>
    <dgm:cxn modelId="{7EAB20CC-FEF1-4B19-88BE-3D9811DE7FAC}" type="presParOf" srcId="{44C6A913-F1E6-4A87-A6C7-F5D6134E3ACD}" destId="{A42A909B-F2ED-41C4-BF44-00041A99D3A9}" srcOrd="0" destOrd="0" presId="urn:microsoft.com/office/officeart/2008/layout/LinedList"/>
    <dgm:cxn modelId="{32C9B6E0-449F-4429-BEA1-B6B4423898A5}" type="presParOf" srcId="{44C6A913-F1E6-4A87-A6C7-F5D6134E3ACD}" destId="{A7C13F25-BA69-4F82-A0D8-C2451A0B4919}" srcOrd="1" destOrd="0" presId="urn:microsoft.com/office/officeart/2008/layout/LinedList"/>
    <dgm:cxn modelId="{CFFA9ACF-7CD7-45FD-B00C-D188B8DBDC0A}" type="presParOf" srcId="{612F4AE7-60C8-43F7-9711-36D89169070C}" destId="{6261DCA4-A516-42C7-90F8-AF37F991C991}" srcOrd="8" destOrd="0" presId="urn:microsoft.com/office/officeart/2008/layout/LinedList"/>
    <dgm:cxn modelId="{8B47A185-EA6B-49A2-8F4E-5A4CD86500B8}" type="presParOf" srcId="{612F4AE7-60C8-43F7-9711-36D89169070C}" destId="{847E5308-89B3-4752-A6BC-EA81CF1368D4}" srcOrd="9" destOrd="0" presId="urn:microsoft.com/office/officeart/2008/layout/LinedList"/>
    <dgm:cxn modelId="{3E38FCD7-B582-4AFE-B5E4-05ADE378F72D}" type="presParOf" srcId="{847E5308-89B3-4752-A6BC-EA81CF1368D4}" destId="{E2EC4248-699A-48B6-A172-9BAEC1DFFD2A}" srcOrd="0" destOrd="0" presId="urn:microsoft.com/office/officeart/2008/layout/LinedList"/>
    <dgm:cxn modelId="{BE564E8D-7AE0-4A70-84AF-C681D05FD9FA}" type="presParOf" srcId="{847E5308-89B3-4752-A6BC-EA81CF1368D4}" destId="{D81BA5F2-ED64-4E7E-A459-1BFAB66F9641}" srcOrd="1" destOrd="0" presId="urn:microsoft.com/office/officeart/2008/layout/LinedList"/>
    <dgm:cxn modelId="{58B19690-1D18-4B28-9929-33B7D1493C1D}" type="presParOf" srcId="{612F4AE7-60C8-43F7-9711-36D89169070C}" destId="{B23CC9B0-16F8-42D9-866F-A1CF08A3886D}" srcOrd="10" destOrd="0" presId="urn:microsoft.com/office/officeart/2008/layout/LinedList"/>
    <dgm:cxn modelId="{53B6AF2F-ACAB-402F-9381-0B610F7E0410}" type="presParOf" srcId="{612F4AE7-60C8-43F7-9711-36D89169070C}" destId="{34C82EE0-F529-48EC-9FFF-F170BDD6B335}" srcOrd="11" destOrd="0" presId="urn:microsoft.com/office/officeart/2008/layout/LinedList"/>
    <dgm:cxn modelId="{FA9AE657-B264-4B3E-B542-138280D8A017}" type="presParOf" srcId="{34C82EE0-F529-48EC-9FFF-F170BDD6B335}" destId="{A51025DB-9B6F-4B19-AD3E-8778E0FB91D1}" srcOrd="0" destOrd="0" presId="urn:microsoft.com/office/officeart/2008/layout/LinedList"/>
    <dgm:cxn modelId="{5C64D45A-76F0-420C-A6FF-894F5E062F8F}" type="presParOf" srcId="{34C82EE0-F529-48EC-9FFF-F170BDD6B335}" destId="{7C5933FB-46CB-48F4-8080-AC0D950867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Pennsylvania – 130.1 million MWHs (2021 – 126.6 million)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Ohio   – 68.8 million MWHs (2021 - 56.3 million)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dirty="0"/>
            <a:t>Illinois  – 19.7 million MWHs</a:t>
          </a:r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New Jersey – 33.4 million MWHs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Total -  1.68 billion MWHs</a:t>
          </a:r>
          <a:endParaRPr lang="en-US" i="1" dirty="0"/>
        </a:p>
        <a:p>
          <a:r>
            <a:rPr lang="en-US" i="1" dirty="0"/>
            <a:t>Source:  https://www.eia.gov/electricity/annual/html/epa_03_15.html</a:t>
          </a:r>
          <a:endParaRPr lang="en-US" dirty="0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Maryland – 13.9 million MWHs</a:t>
          </a:r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C47CA1E6-D26B-4D80-A994-105C1E4DB2D0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539641A4-BCE4-42E8-B3FE-E03F2FC51905}" type="pres">
      <dgm:prSet presAssocID="{608F27F7-1EA5-4230-9A01-96DF9CDA14CE}" presName="thickLine" presStyleLbl="alignNode1" presStyleIdx="0" presStyleCnt="6"/>
      <dgm:spPr/>
    </dgm:pt>
    <dgm:pt modelId="{DD4A5724-E426-4788-BEA1-894FD48E1BA5}" type="pres">
      <dgm:prSet presAssocID="{608F27F7-1EA5-4230-9A01-96DF9CDA14CE}" presName="horz1" presStyleCnt="0"/>
      <dgm:spPr/>
    </dgm:pt>
    <dgm:pt modelId="{9CB1D1DD-2308-4262-AAB7-6E1CF0D74AD8}" type="pres">
      <dgm:prSet presAssocID="{608F27F7-1EA5-4230-9A01-96DF9CDA14CE}" presName="tx1" presStyleLbl="revTx" presStyleIdx="0" presStyleCnt="6"/>
      <dgm:spPr/>
    </dgm:pt>
    <dgm:pt modelId="{ECE072B8-24E4-4A39-BAB8-D6B306C5D9D9}" type="pres">
      <dgm:prSet presAssocID="{608F27F7-1EA5-4230-9A01-96DF9CDA14CE}" presName="vert1" presStyleCnt="0"/>
      <dgm:spPr/>
    </dgm:pt>
    <dgm:pt modelId="{909834A9-FD35-4084-8005-717166A39B1E}" type="pres">
      <dgm:prSet presAssocID="{FF93FAE3-9255-45C4-9940-D5F711E4E4C3}" presName="thickLine" presStyleLbl="alignNode1" presStyleIdx="1" presStyleCnt="6"/>
      <dgm:spPr/>
    </dgm:pt>
    <dgm:pt modelId="{188DB963-22CB-42B8-AE51-16DA633C7E14}" type="pres">
      <dgm:prSet presAssocID="{FF93FAE3-9255-45C4-9940-D5F711E4E4C3}" presName="horz1" presStyleCnt="0"/>
      <dgm:spPr/>
    </dgm:pt>
    <dgm:pt modelId="{006D0386-140B-4C27-9B37-D23DFA971B8F}" type="pres">
      <dgm:prSet presAssocID="{FF93FAE3-9255-45C4-9940-D5F711E4E4C3}" presName="tx1" presStyleLbl="revTx" presStyleIdx="1" presStyleCnt="6"/>
      <dgm:spPr/>
    </dgm:pt>
    <dgm:pt modelId="{360E8C97-29D3-4DF4-B5FC-B5088DD091DA}" type="pres">
      <dgm:prSet presAssocID="{FF93FAE3-9255-45C4-9940-D5F711E4E4C3}" presName="vert1" presStyleCnt="0"/>
      <dgm:spPr/>
    </dgm:pt>
    <dgm:pt modelId="{389F5C4E-EEA7-4DFC-ABAC-FEC968FFD0BE}" type="pres">
      <dgm:prSet presAssocID="{88BC2E69-0834-4314-A1D2-F589351EC55B}" presName="thickLine" presStyleLbl="alignNode1" presStyleIdx="2" presStyleCnt="6"/>
      <dgm:spPr/>
    </dgm:pt>
    <dgm:pt modelId="{0C10DA16-00E1-481A-BF10-AA59EBFA4492}" type="pres">
      <dgm:prSet presAssocID="{88BC2E69-0834-4314-A1D2-F589351EC55B}" presName="horz1" presStyleCnt="0"/>
      <dgm:spPr/>
    </dgm:pt>
    <dgm:pt modelId="{679C0D11-6993-4DE8-AA6C-49E7B9A3329D}" type="pres">
      <dgm:prSet presAssocID="{88BC2E69-0834-4314-A1D2-F589351EC55B}" presName="tx1" presStyleLbl="revTx" presStyleIdx="2" presStyleCnt="6"/>
      <dgm:spPr/>
    </dgm:pt>
    <dgm:pt modelId="{DF97CB30-A274-4F89-9C19-64F6AB1DDAC3}" type="pres">
      <dgm:prSet presAssocID="{88BC2E69-0834-4314-A1D2-F589351EC55B}" presName="vert1" presStyleCnt="0"/>
      <dgm:spPr/>
    </dgm:pt>
    <dgm:pt modelId="{42A63FC7-8F6E-48C3-BFA5-4664D19BE7F8}" type="pres">
      <dgm:prSet presAssocID="{6B78C5AB-5554-49E6-B98E-4BED0959C249}" presName="thickLine" presStyleLbl="alignNode1" presStyleIdx="3" presStyleCnt="6"/>
      <dgm:spPr/>
    </dgm:pt>
    <dgm:pt modelId="{31EAFFB1-1FF3-4DBE-A8F9-210D5059DED0}" type="pres">
      <dgm:prSet presAssocID="{6B78C5AB-5554-49E6-B98E-4BED0959C249}" presName="horz1" presStyleCnt="0"/>
      <dgm:spPr/>
    </dgm:pt>
    <dgm:pt modelId="{3C0B5759-AD11-44BD-B34E-A1FBF96F169F}" type="pres">
      <dgm:prSet presAssocID="{6B78C5AB-5554-49E6-B98E-4BED0959C249}" presName="tx1" presStyleLbl="revTx" presStyleIdx="3" presStyleCnt="6"/>
      <dgm:spPr/>
    </dgm:pt>
    <dgm:pt modelId="{E6B2A277-2892-41D7-80E0-92D969296B3E}" type="pres">
      <dgm:prSet presAssocID="{6B78C5AB-5554-49E6-B98E-4BED0959C249}" presName="vert1" presStyleCnt="0"/>
      <dgm:spPr/>
    </dgm:pt>
    <dgm:pt modelId="{753874EA-FD1C-41AE-9A0D-C8C9CC3B2FA1}" type="pres">
      <dgm:prSet presAssocID="{94A03C59-07F8-40C0-B08A-6606EC01794B}" presName="thickLine" presStyleLbl="alignNode1" presStyleIdx="4" presStyleCnt="6"/>
      <dgm:spPr/>
    </dgm:pt>
    <dgm:pt modelId="{26364CF0-D820-47FE-BC0E-A020055C19C5}" type="pres">
      <dgm:prSet presAssocID="{94A03C59-07F8-40C0-B08A-6606EC01794B}" presName="horz1" presStyleCnt="0"/>
      <dgm:spPr/>
    </dgm:pt>
    <dgm:pt modelId="{E0CCB742-793A-4A5E-BD21-AF6137DD18AD}" type="pres">
      <dgm:prSet presAssocID="{94A03C59-07F8-40C0-B08A-6606EC01794B}" presName="tx1" presStyleLbl="revTx" presStyleIdx="4" presStyleCnt="6"/>
      <dgm:spPr/>
    </dgm:pt>
    <dgm:pt modelId="{E38EABDD-D6ED-4B19-8182-922A165315A4}" type="pres">
      <dgm:prSet presAssocID="{94A03C59-07F8-40C0-B08A-6606EC01794B}" presName="vert1" presStyleCnt="0"/>
      <dgm:spPr/>
    </dgm:pt>
    <dgm:pt modelId="{EF94A8FB-4521-4FE5-8A33-A737E7DC58AC}" type="pres">
      <dgm:prSet presAssocID="{B6597786-5320-4E82-BAA5-37A693C79B04}" presName="thickLine" presStyleLbl="alignNode1" presStyleIdx="5" presStyleCnt="6"/>
      <dgm:spPr/>
    </dgm:pt>
    <dgm:pt modelId="{BFF7B7A2-0CB0-41CA-8AA7-8E901107CD30}" type="pres">
      <dgm:prSet presAssocID="{B6597786-5320-4E82-BAA5-37A693C79B04}" presName="horz1" presStyleCnt="0"/>
      <dgm:spPr/>
    </dgm:pt>
    <dgm:pt modelId="{A27C3B86-2D6A-42F2-9B1E-4BEBFD96AB12}" type="pres">
      <dgm:prSet presAssocID="{B6597786-5320-4E82-BAA5-37A693C79B04}" presName="tx1" presStyleLbl="revTx" presStyleIdx="5" presStyleCnt="6"/>
      <dgm:spPr/>
    </dgm:pt>
    <dgm:pt modelId="{11C5E18A-B9AB-4345-9478-645671F41653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5F193228-3914-4D9C-8599-CE532ACB8E40}" type="presOf" srcId="{B6597786-5320-4E82-BAA5-37A693C79B04}" destId="{A27C3B86-2D6A-42F2-9B1E-4BEBFD96AB12}" srcOrd="0" destOrd="0" presId="urn:microsoft.com/office/officeart/2008/layout/LinedList"/>
    <dgm:cxn modelId="{AD435E2A-DFE7-4959-BBC9-2C8F00228671}" type="presOf" srcId="{6B78C5AB-5554-49E6-B98E-4BED0959C249}" destId="{3C0B5759-AD11-44BD-B34E-A1FBF96F169F}" srcOrd="0" destOrd="0" presId="urn:microsoft.com/office/officeart/2008/layout/LinedList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EFE4D760-91E9-4FB5-B888-AB20BD698ABF}" type="presOf" srcId="{B25342BD-588A-4272-B296-DFFA87D878F3}" destId="{C47CA1E6-D26B-4D80-A994-105C1E4DB2D0}" srcOrd="0" destOrd="0" presId="urn:microsoft.com/office/officeart/2008/layout/LinedList"/>
    <dgm:cxn modelId="{405BED5A-29EC-4467-B8A9-A332427B1ED3}" type="presOf" srcId="{FF93FAE3-9255-45C4-9940-D5F711E4E4C3}" destId="{006D0386-140B-4C27-9B37-D23DFA971B8F}" srcOrd="0" destOrd="0" presId="urn:microsoft.com/office/officeart/2008/layout/LinedList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76EFB999-2E40-4EFF-AA6A-82BB93268AFA}" type="presOf" srcId="{94A03C59-07F8-40C0-B08A-6606EC01794B}" destId="{E0CCB742-793A-4A5E-BD21-AF6137DD18AD}" srcOrd="0" destOrd="0" presId="urn:microsoft.com/office/officeart/2008/layout/LinedList"/>
    <dgm:cxn modelId="{123248A2-EF43-4206-AADA-04CE3115B170}" type="presOf" srcId="{88BC2E69-0834-4314-A1D2-F589351EC55B}" destId="{679C0D11-6993-4DE8-AA6C-49E7B9A3329D}" srcOrd="0" destOrd="0" presId="urn:microsoft.com/office/officeart/2008/layout/LinedList"/>
    <dgm:cxn modelId="{D81286D9-2042-44CA-ABBE-D069AF42FA62}" type="presOf" srcId="{608F27F7-1EA5-4230-9A01-96DF9CDA14CE}" destId="{9CB1D1DD-2308-4262-AAB7-6E1CF0D74AD8}" srcOrd="0" destOrd="0" presId="urn:microsoft.com/office/officeart/2008/layout/LinedList"/>
    <dgm:cxn modelId="{8079EDD6-F0C5-4192-9ACE-7AE2DC9996A8}" type="presParOf" srcId="{C47CA1E6-D26B-4D80-A994-105C1E4DB2D0}" destId="{539641A4-BCE4-42E8-B3FE-E03F2FC51905}" srcOrd="0" destOrd="0" presId="urn:microsoft.com/office/officeart/2008/layout/LinedList"/>
    <dgm:cxn modelId="{45F2511E-9106-4C63-B491-DC7E7008BBCE}" type="presParOf" srcId="{C47CA1E6-D26B-4D80-A994-105C1E4DB2D0}" destId="{DD4A5724-E426-4788-BEA1-894FD48E1BA5}" srcOrd="1" destOrd="0" presId="urn:microsoft.com/office/officeart/2008/layout/LinedList"/>
    <dgm:cxn modelId="{CDB4CEC9-1080-4844-9474-D49E14B39AF0}" type="presParOf" srcId="{DD4A5724-E426-4788-BEA1-894FD48E1BA5}" destId="{9CB1D1DD-2308-4262-AAB7-6E1CF0D74AD8}" srcOrd="0" destOrd="0" presId="urn:microsoft.com/office/officeart/2008/layout/LinedList"/>
    <dgm:cxn modelId="{189BC410-974E-4695-818F-1D3DD612F159}" type="presParOf" srcId="{DD4A5724-E426-4788-BEA1-894FD48E1BA5}" destId="{ECE072B8-24E4-4A39-BAB8-D6B306C5D9D9}" srcOrd="1" destOrd="0" presId="urn:microsoft.com/office/officeart/2008/layout/LinedList"/>
    <dgm:cxn modelId="{51BE5BCA-201F-4F6D-9FEB-FA975384E9D3}" type="presParOf" srcId="{C47CA1E6-D26B-4D80-A994-105C1E4DB2D0}" destId="{909834A9-FD35-4084-8005-717166A39B1E}" srcOrd="2" destOrd="0" presId="urn:microsoft.com/office/officeart/2008/layout/LinedList"/>
    <dgm:cxn modelId="{1EB070DE-8B4B-45FE-A7D7-99CEDB0AA64D}" type="presParOf" srcId="{C47CA1E6-D26B-4D80-A994-105C1E4DB2D0}" destId="{188DB963-22CB-42B8-AE51-16DA633C7E14}" srcOrd="3" destOrd="0" presId="urn:microsoft.com/office/officeart/2008/layout/LinedList"/>
    <dgm:cxn modelId="{8FF3C4A8-9368-47D4-AAD4-4D0549EC80AA}" type="presParOf" srcId="{188DB963-22CB-42B8-AE51-16DA633C7E14}" destId="{006D0386-140B-4C27-9B37-D23DFA971B8F}" srcOrd="0" destOrd="0" presId="urn:microsoft.com/office/officeart/2008/layout/LinedList"/>
    <dgm:cxn modelId="{29887EB3-F927-460D-A180-25B1C6B7FE08}" type="presParOf" srcId="{188DB963-22CB-42B8-AE51-16DA633C7E14}" destId="{360E8C97-29D3-4DF4-B5FC-B5088DD091DA}" srcOrd="1" destOrd="0" presId="urn:microsoft.com/office/officeart/2008/layout/LinedList"/>
    <dgm:cxn modelId="{D592298C-DC63-4059-BB66-E10FC1C5CD89}" type="presParOf" srcId="{C47CA1E6-D26B-4D80-A994-105C1E4DB2D0}" destId="{389F5C4E-EEA7-4DFC-ABAC-FEC968FFD0BE}" srcOrd="4" destOrd="0" presId="urn:microsoft.com/office/officeart/2008/layout/LinedList"/>
    <dgm:cxn modelId="{0517A4A2-5B99-4216-A2D9-C4D3F735F408}" type="presParOf" srcId="{C47CA1E6-D26B-4D80-A994-105C1E4DB2D0}" destId="{0C10DA16-00E1-481A-BF10-AA59EBFA4492}" srcOrd="5" destOrd="0" presId="urn:microsoft.com/office/officeart/2008/layout/LinedList"/>
    <dgm:cxn modelId="{4071ED57-3718-4AFF-99FA-DBD88FBAEE88}" type="presParOf" srcId="{0C10DA16-00E1-481A-BF10-AA59EBFA4492}" destId="{679C0D11-6993-4DE8-AA6C-49E7B9A3329D}" srcOrd="0" destOrd="0" presId="urn:microsoft.com/office/officeart/2008/layout/LinedList"/>
    <dgm:cxn modelId="{9E44FED2-F3C5-4EB5-A629-84036C669A8D}" type="presParOf" srcId="{0C10DA16-00E1-481A-BF10-AA59EBFA4492}" destId="{DF97CB30-A274-4F89-9C19-64F6AB1DDAC3}" srcOrd="1" destOrd="0" presId="urn:microsoft.com/office/officeart/2008/layout/LinedList"/>
    <dgm:cxn modelId="{16C5B1CD-1B3B-44BF-A4C4-0ABD46D4E6E8}" type="presParOf" srcId="{C47CA1E6-D26B-4D80-A994-105C1E4DB2D0}" destId="{42A63FC7-8F6E-48C3-BFA5-4664D19BE7F8}" srcOrd="6" destOrd="0" presId="urn:microsoft.com/office/officeart/2008/layout/LinedList"/>
    <dgm:cxn modelId="{31B24BDC-ED41-4FF7-AD60-D6974DBE0D6E}" type="presParOf" srcId="{C47CA1E6-D26B-4D80-A994-105C1E4DB2D0}" destId="{31EAFFB1-1FF3-4DBE-A8F9-210D5059DED0}" srcOrd="7" destOrd="0" presId="urn:microsoft.com/office/officeart/2008/layout/LinedList"/>
    <dgm:cxn modelId="{9A8B9219-9283-45A0-8CCC-3E12A7C51369}" type="presParOf" srcId="{31EAFFB1-1FF3-4DBE-A8F9-210D5059DED0}" destId="{3C0B5759-AD11-44BD-B34E-A1FBF96F169F}" srcOrd="0" destOrd="0" presId="urn:microsoft.com/office/officeart/2008/layout/LinedList"/>
    <dgm:cxn modelId="{2716CE42-BDF8-456F-880C-7FCD488631F6}" type="presParOf" srcId="{31EAFFB1-1FF3-4DBE-A8F9-210D5059DED0}" destId="{E6B2A277-2892-41D7-80E0-92D969296B3E}" srcOrd="1" destOrd="0" presId="urn:microsoft.com/office/officeart/2008/layout/LinedList"/>
    <dgm:cxn modelId="{34F93A7F-3A60-4490-840F-4D77E1B7B65F}" type="presParOf" srcId="{C47CA1E6-D26B-4D80-A994-105C1E4DB2D0}" destId="{753874EA-FD1C-41AE-9A0D-C8C9CC3B2FA1}" srcOrd="8" destOrd="0" presId="urn:microsoft.com/office/officeart/2008/layout/LinedList"/>
    <dgm:cxn modelId="{D1A238A1-A56A-45E3-B178-882B0F287378}" type="presParOf" srcId="{C47CA1E6-D26B-4D80-A994-105C1E4DB2D0}" destId="{26364CF0-D820-47FE-BC0E-A020055C19C5}" srcOrd="9" destOrd="0" presId="urn:microsoft.com/office/officeart/2008/layout/LinedList"/>
    <dgm:cxn modelId="{B8730CFB-93F5-4993-B7E8-D7E9D030B60D}" type="presParOf" srcId="{26364CF0-D820-47FE-BC0E-A020055C19C5}" destId="{E0CCB742-793A-4A5E-BD21-AF6137DD18AD}" srcOrd="0" destOrd="0" presId="urn:microsoft.com/office/officeart/2008/layout/LinedList"/>
    <dgm:cxn modelId="{2D195742-4306-4A5F-8E10-568CCA31590E}" type="presParOf" srcId="{26364CF0-D820-47FE-BC0E-A020055C19C5}" destId="{E38EABDD-D6ED-4B19-8182-922A165315A4}" srcOrd="1" destOrd="0" presId="urn:microsoft.com/office/officeart/2008/layout/LinedList"/>
    <dgm:cxn modelId="{1B29B8AB-D7C4-48FB-B16B-9E2EEB0D4585}" type="presParOf" srcId="{C47CA1E6-D26B-4D80-A994-105C1E4DB2D0}" destId="{EF94A8FB-4521-4FE5-8A33-A737E7DC58AC}" srcOrd="10" destOrd="0" presId="urn:microsoft.com/office/officeart/2008/layout/LinedList"/>
    <dgm:cxn modelId="{74D3CB4E-DC7E-46DB-9A91-149760368135}" type="presParOf" srcId="{C47CA1E6-D26B-4D80-A994-105C1E4DB2D0}" destId="{BFF7B7A2-0CB0-41CA-8AA7-8E901107CD30}" srcOrd="11" destOrd="0" presId="urn:microsoft.com/office/officeart/2008/layout/LinedList"/>
    <dgm:cxn modelId="{1BC8E6B9-BACE-4E85-B0BD-3067BAC8FD23}" type="presParOf" srcId="{BFF7B7A2-0CB0-41CA-8AA7-8E901107CD30}" destId="{A27C3B86-2D6A-42F2-9B1E-4BEBFD96AB12}" srcOrd="0" destOrd="0" presId="urn:microsoft.com/office/officeart/2008/layout/LinedList"/>
    <dgm:cxn modelId="{DD3098BA-8160-44C0-9F9B-D772DC890706}" type="presParOf" srcId="{BFF7B7A2-0CB0-41CA-8AA7-8E901107CD30}" destId="{11C5E18A-B9AB-4345-9478-645671F416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Pennsylvania – 23.9 million MWHs (2021 – 29.3 million)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Ohio   – 43 million MWHs (2021 – 45.6 million)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dirty="0"/>
            <a:t>Illinois  – 40.5 million MWHs (2021 – 43.2 million)</a:t>
          </a:r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New Jersey – 498,000 MWHs (2021 – 1,026,000)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Total -  831.5 million MWHs (2021 – 898 million)</a:t>
          </a:r>
          <a:endParaRPr lang="en-US" i="1" dirty="0"/>
        </a:p>
        <a:p>
          <a:r>
            <a:rPr lang="en-US" i="1" dirty="0"/>
            <a:t>Source:  https://www.eia.gov/electricity/annual/html/epa_03_08.html</a:t>
          </a:r>
          <a:endParaRPr lang="en-US" dirty="0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Maryland – 4.6 million MWHs (2021 – 5.2 million)</a:t>
          </a:r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D1D4C892-73F8-4C0A-BA17-D440F08C44A7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24A0D05F-34BF-4E51-9CD2-2F5BDA97B2B3}" type="pres">
      <dgm:prSet presAssocID="{608F27F7-1EA5-4230-9A01-96DF9CDA14CE}" presName="thickLine" presStyleLbl="alignNode1" presStyleIdx="0" presStyleCnt="6"/>
      <dgm:spPr/>
    </dgm:pt>
    <dgm:pt modelId="{1774F9B4-EE87-48CB-BA9B-C59288E81C09}" type="pres">
      <dgm:prSet presAssocID="{608F27F7-1EA5-4230-9A01-96DF9CDA14CE}" presName="horz1" presStyleCnt="0"/>
      <dgm:spPr/>
    </dgm:pt>
    <dgm:pt modelId="{F2D3BD64-0A98-4182-BF40-1AC4C46EDFE2}" type="pres">
      <dgm:prSet presAssocID="{608F27F7-1EA5-4230-9A01-96DF9CDA14CE}" presName="tx1" presStyleLbl="revTx" presStyleIdx="0" presStyleCnt="6"/>
      <dgm:spPr/>
    </dgm:pt>
    <dgm:pt modelId="{7C6C77FD-5A03-4581-BFB1-19C5650AD87B}" type="pres">
      <dgm:prSet presAssocID="{608F27F7-1EA5-4230-9A01-96DF9CDA14CE}" presName="vert1" presStyleCnt="0"/>
      <dgm:spPr/>
    </dgm:pt>
    <dgm:pt modelId="{ECC2B322-68C5-486D-B0EE-0C9042A82319}" type="pres">
      <dgm:prSet presAssocID="{FF93FAE3-9255-45C4-9940-D5F711E4E4C3}" presName="thickLine" presStyleLbl="alignNode1" presStyleIdx="1" presStyleCnt="6"/>
      <dgm:spPr/>
    </dgm:pt>
    <dgm:pt modelId="{AB467D86-4F7E-4BAD-B218-B4A63B9176DF}" type="pres">
      <dgm:prSet presAssocID="{FF93FAE3-9255-45C4-9940-D5F711E4E4C3}" presName="horz1" presStyleCnt="0"/>
      <dgm:spPr/>
    </dgm:pt>
    <dgm:pt modelId="{F37C529D-BA4C-4865-926D-AF862E10E982}" type="pres">
      <dgm:prSet presAssocID="{FF93FAE3-9255-45C4-9940-D5F711E4E4C3}" presName="tx1" presStyleLbl="revTx" presStyleIdx="1" presStyleCnt="6"/>
      <dgm:spPr/>
    </dgm:pt>
    <dgm:pt modelId="{D158714C-A58F-4A0D-B303-9A43B22209E3}" type="pres">
      <dgm:prSet presAssocID="{FF93FAE3-9255-45C4-9940-D5F711E4E4C3}" presName="vert1" presStyleCnt="0"/>
      <dgm:spPr/>
    </dgm:pt>
    <dgm:pt modelId="{B71E2D97-DDDD-4F5C-94EC-D242C908508E}" type="pres">
      <dgm:prSet presAssocID="{88BC2E69-0834-4314-A1D2-F589351EC55B}" presName="thickLine" presStyleLbl="alignNode1" presStyleIdx="2" presStyleCnt="6"/>
      <dgm:spPr/>
    </dgm:pt>
    <dgm:pt modelId="{54AFD003-CC85-41FE-B1E1-EDEA9E64FAA1}" type="pres">
      <dgm:prSet presAssocID="{88BC2E69-0834-4314-A1D2-F589351EC55B}" presName="horz1" presStyleCnt="0"/>
      <dgm:spPr/>
    </dgm:pt>
    <dgm:pt modelId="{88C615FE-2E9A-4F2F-B949-43FAEC3EF4DF}" type="pres">
      <dgm:prSet presAssocID="{88BC2E69-0834-4314-A1D2-F589351EC55B}" presName="tx1" presStyleLbl="revTx" presStyleIdx="2" presStyleCnt="6"/>
      <dgm:spPr/>
    </dgm:pt>
    <dgm:pt modelId="{58109A20-F190-49F3-A6FF-A73642204B72}" type="pres">
      <dgm:prSet presAssocID="{88BC2E69-0834-4314-A1D2-F589351EC55B}" presName="vert1" presStyleCnt="0"/>
      <dgm:spPr/>
    </dgm:pt>
    <dgm:pt modelId="{9400F773-F8B2-4E4F-B7EA-8B20760F963A}" type="pres">
      <dgm:prSet presAssocID="{6B78C5AB-5554-49E6-B98E-4BED0959C249}" presName="thickLine" presStyleLbl="alignNode1" presStyleIdx="3" presStyleCnt="6"/>
      <dgm:spPr/>
    </dgm:pt>
    <dgm:pt modelId="{E3255B58-BC2D-461D-ADAE-7B6F751022C7}" type="pres">
      <dgm:prSet presAssocID="{6B78C5AB-5554-49E6-B98E-4BED0959C249}" presName="horz1" presStyleCnt="0"/>
      <dgm:spPr/>
    </dgm:pt>
    <dgm:pt modelId="{2F64EB44-1E77-41E0-93CE-AECE52AC6342}" type="pres">
      <dgm:prSet presAssocID="{6B78C5AB-5554-49E6-B98E-4BED0959C249}" presName="tx1" presStyleLbl="revTx" presStyleIdx="3" presStyleCnt="6"/>
      <dgm:spPr/>
    </dgm:pt>
    <dgm:pt modelId="{A1C31B87-B25B-4BAA-8926-AA2707854219}" type="pres">
      <dgm:prSet presAssocID="{6B78C5AB-5554-49E6-B98E-4BED0959C249}" presName="vert1" presStyleCnt="0"/>
      <dgm:spPr/>
    </dgm:pt>
    <dgm:pt modelId="{6EBDB566-32DC-4EEA-9592-B3F94974D0C5}" type="pres">
      <dgm:prSet presAssocID="{94A03C59-07F8-40C0-B08A-6606EC01794B}" presName="thickLine" presStyleLbl="alignNode1" presStyleIdx="4" presStyleCnt="6"/>
      <dgm:spPr/>
    </dgm:pt>
    <dgm:pt modelId="{35B9BC6B-14F3-42FF-8320-881E3B7551DF}" type="pres">
      <dgm:prSet presAssocID="{94A03C59-07F8-40C0-B08A-6606EC01794B}" presName="horz1" presStyleCnt="0"/>
      <dgm:spPr/>
    </dgm:pt>
    <dgm:pt modelId="{E0482F7E-BAEF-40A9-B8DE-1C4E74A203DC}" type="pres">
      <dgm:prSet presAssocID="{94A03C59-07F8-40C0-B08A-6606EC01794B}" presName="tx1" presStyleLbl="revTx" presStyleIdx="4" presStyleCnt="6"/>
      <dgm:spPr/>
    </dgm:pt>
    <dgm:pt modelId="{C83F0F93-28B7-4B03-9FC6-EFAD11AECA70}" type="pres">
      <dgm:prSet presAssocID="{94A03C59-07F8-40C0-B08A-6606EC01794B}" presName="vert1" presStyleCnt="0"/>
      <dgm:spPr/>
    </dgm:pt>
    <dgm:pt modelId="{A32677F6-22C7-4BD4-99D9-2F5D2CE5D0AD}" type="pres">
      <dgm:prSet presAssocID="{B6597786-5320-4E82-BAA5-37A693C79B04}" presName="thickLine" presStyleLbl="alignNode1" presStyleIdx="5" presStyleCnt="6"/>
      <dgm:spPr/>
    </dgm:pt>
    <dgm:pt modelId="{4A64D638-3477-4F23-ABAC-C5310E34A22F}" type="pres">
      <dgm:prSet presAssocID="{B6597786-5320-4E82-BAA5-37A693C79B04}" presName="horz1" presStyleCnt="0"/>
      <dgm:spPr/>
    </dgm:pt>
    <dgm:pt modelId="{A8463CC0-BC19-4C5A-9839-6BD595089F7A}" type="pres">
      <dgm:prSet presAssocID="{B6597786-5320-4E82-BAA5-37A693C79B04}" presName="tx1" presStyleLbl="revTx" presStyleIdx="5" presStyleCnt="6"/>
      <dgm:spPr/>
    </dgm:pt>
    <dgm:pt modelId="{6BDE5787-0C72-404B-A884-C35794D95002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62D61C23-2765-420D-B9B1-B807D2B9204F}" type="presOf" srcId="{608F27F7-1EA5-4230-9A01-96DF9CDA14CE}" destId="{F2D3BD64-0A98-4182-BF40-1AC4C46EDFE2}" srcOrd="0" destOrd="0" presId="urn:microsoft.com/office/officeart/2008/layout/LinedList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4DB7AE40-DCAB-437E-836F-D7AA86FFC30E}" type="presOf" srcId="{B6597786-5320-4E82-BAA5-37A693C79B04}" destId="{A8463CC0-BC19-4C5A-9839-6BD595089F7A}" srcOrd="0" destOrd="0" presId="urn:microsoft.com/office/officeart/2008/layout/LinedList"/>
    <dgm:cxn modelId="{89B09355-EDFC-43C0-8C5E-FACB18CA3DD7}" type="presOf" srcId="{94A03C59-07F8-40C0-B08A-6606EC01794B}" destId="{E0482F7E-BAEF-40A9-B8DE-1C4E74A203DC}" srcOrd="0" destOrd="0" presId="urn:microsoft.com/office/officeart/2008/layout/LinedList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50B6CA88-9F70-4B83-BF83-182E41740474}" type="presOf" srcId="{FF93FAE3-9255-45C4-9940-D5F711E4E4C3}" destId="{F37C529D-BA4C-4865-926D-AF862E10E982}" srcOrd="0" destOrd="0" presId="urn:microsoft.com/office/officeart/2008/layout/LinedList"/>
    <dgm:cxn modelId="{C5F0D295-2E1B-4ADE-AA57-E2BAA1B1AA69}" type="presOf" srcId="{88BC2E69-0834-4314-A1D2-F589351EC55B}" destId="{88C615FE-2E9A-4F2F-B949-43FAEC3EF4DF}" srcOrd="0" destOrd="0" presId="urn:microsoft.com/office/officeart/2008/layout/LinedList"/>
    <dgm:cxn modelId="{026228E9-5140-4843-948F-2C16C0B0B5E5}" type="presOf" srcId="{6B78C5AB-5554-49E6-B98E-4BED0959C249}" destId="{2F64EB44-1E77-41E0-93CE-AECE52AC6342}" srcOrd="0" destOrd="0" presId="urn:microsoft.com/office/officeart/2008/layout/LinedList"/>
    <dgm:cxn modelId="{6E8266F6-6804-43FE-BA30-0BE73C1436C7}" type="presOf" srcId="{B25342BD-588A-4272-B296-DFFA87D878F3}" destId="{D1D4C892-73F8-4C0A-BA17-D440F08C44A7}" srcOrd="0" destOrd="0" presId="urn:microsoft.com/office/officeart/2008/layout/LinedList"/>
    <dgm:cxn modelId="{4C5C0C8B-D46F-44AA-AFC7-C102E67578AF}" type="presParOf" srcId="{D1D4C892-73F8-4C0A-BA17-D440F08C44A7}" destId="{24A0D05F-34BF-4E51-9CD2-2F5BDA97B2B3}" srcOrd="0" destOrd="0" presId="urn:microsoft.com/office/officeart/2008/layout/LinedList"/>
    <dgm:cxn modelId="{BD1A56CB-E518-4D37-B30E-6F1AE05177BB}" type="presParOf" srcId="{D1D4C892-73F8-4C0A-BA17-D440F08C44A7}" destId="{1774F9B4-EE87-48CB-BA9B-C59288E81C09}" srcOrd="1" destOrd="0" presId="urn:microsoft.com/office/officeart/2008/layout/LinedList"/>
    <dgm:cxn modelId="{2B0254AC-EFDC-4943-B6C1-C2229D22FD22}" type="presParOf" srcId="{1774F9B4-EE87-48CB-BA9B-C59288E81C09}" destId="{F2D3BD64-0A98-4182-BF40-1AC4C46EDFE2}" srcOrd="0" destOrd="0" presId="urn:microsoft.com/office/officeart/2008/layout/LinedList"/>
    <dgm:cxn modelId="{835265FA-A196-43A5-8422-D2F174A312FA}" type="presParOf" srcId="{1774F9B4-EE87-48CB-BA9B-C59288E81C09}" destId="{7C6C77FD-5A03-4581-BFB1-19C5650AD87B}" srcOrd="1" destOrd="0" presId="urn:microsoft.com/office/officeart/2008/layout/LinedList"/>
    <dgm:cxn modelId="{71856F14-DE38-4CD2-8BBE-DCA5AE713712}" type="presParOf" srcId="{D1D4C892-73F8-4C0A-BA17-D440F08C44A7}" destId="{ECC2B322-68C5-486D-B0EE-0C9042A82319}" srcOrd="2" destOrd="0" presId="urn:microsoft.com/office/officeart/2008/layout/LinedList"/>
    <dgm:cxn modelId="{D45D801A-4EBA-4BEC-954E-B56466998C09}" type="presParOf" srcId="{D1D4C892-73F8-4C0A-BA17-D440F08C44A7}" destId="{AB467D86-4F7E-4BAD-B218-B4A63B9176DF}" srcOrd="3" destOrd="0" presId="urn:microsoft.com/office/officeart/2008/layout/LinedList"/>
    <dgm:cxn modelId="{5A9A75C9-FB8A-4D05-BAE6-E1A2AB50243F}" type="presParOf" srcId="{AB467D86-4F7E-4BAD-B218-B4A63B9176DF}" destId="{F37C529D-BA4C-4865-926D-AF862E10E982}" srcOrd="0" destOrd="0" presId="urn:microsoft.com/office/officeart/2008/layout/LinedList"/>
    <dgm:cxn modelId="{A1D1D744-E6C6-4264-A97C-F1333FD5BF02}" type="presParOf" srcId="{AB467D86-4F7E-4BAD-B218-B4A63B9176DF}" destId="{D158714C-A58F-4A0D-B303-9A43B22209E3}" srcOrd="1" destOrd="0" presId="urn:microsoft.com/office/officeart/2008/layout/LinedList"/>
    <dgm:cxn modelId="{B2BF58BE-0EC3-44F6-A2E9-B9644CC86057}" type="presParOf" srcId="{D1D4C892-73F8-4C0A-BA17-D440F08C44A7}" destId="{B71E2D97-DDDD-4F5C-94EC-D242C908508E}" srcOrd="4" destOrd="0" presId="urn:microsoft.com/office/officeart/2008/layout/LinedList"/>
    <dgm:cxn modelId="{F4C2D138-A896-4A80-8405-C98C4F5366DE}" type="presParOf" srcId="{D1D4C892-73F8-4C0A-BA17-D440F08C44A7}" destId="{54AFD003-CC85-41FE-B1E1-EDEA9E64FAA1}" srcOrd="5" destOrd="0" presId="urn:microsoft.com/office/officeart/2008/layout/LinedList"/>
    <dgm:cxn modelId="{3BEDA33F-6F1F-4356-B57C-CAE329C488AA}" type="presParOf" srcId="{54AFD003-CC85-41FE-B1E1-EDEA9E64FAA1}" destId="{88C615FE-2E9A-4F2F-B949-43FAEC3EF4DF}" srcOrd="0" destOrd="0" presId="urn:microsoft.com/office/officeart/2008/layout/LinedList"/>
    <dgm:cxn modelId="{C1530D70-05D7-4DF8-A3D4-3DE0BA97E0D2}" type="presParOf" srcId="{54AFD003-CC85-41FE-B1E1-EDEA9E64FAA1}" destId="{58109A20-F190-49F3-A6FF-A73642204B72}" srcOrd="1" destOrd="0" presId="urn:microsoft.com/office/officeart/2008/layout/LinedList"/>
    <dgm:cxn modelId="{7AE65CE0-F07A-4805-84E2-5B78675E196E}" type="presParOf" srcId="{D1D4C892-73F8-4C0A-BA17-D440F08C44A7}" destId="{9400F773-F8B2-4E4F-B7EA-8B20760F963A}" srcOrd="6" destOrd="0" presId="urn:microsoft.com/office/officeart/2008/layout/LinedList"/>
    <dgm:cxn modelId="{7A5DE6D7-FEF0-4AAA-881D-14512CE613D0}" type="presParOf" srcId="{D1D4C892-73F8-4C0A-BA17-D440F08C44A7}" destId="{E3255B58-BC2D-461D-ADAE-7B6F751022C7}" srcOrd="7" destOrd="0" presId="urn:microsoft.com/office/officeart/2008/layout/LinedList"/>
    <dgm:cxn modelId="{7D59129A-BD81-41D1-8447-C4418D2C08BD}" type="presParOf" srcId="{E3255B58-BC2D-461D-ADAE-7B6F751022C7}" destId="{2F64EB44-1E77-41E0-93CE-AECE52AC6342}" srcOrd="0" destOrd="0" presId="urn:microsoft.com/office/officeart/2008/layout/LinedList"/>
    <dgm:cxn modelId="{45066997-6E71-4E6A-82DA-56F1043B7E50}" type="presParOf" srcId="{E3255B58-BC2D-461D-ADAE-7B6F751022C7}" destId="{A1C31B87-B25B-4BAA-8926-AA2707854219}" srcOrd="1" destOrd="0" presId="urn:microsoft.com/office/officeart/2008/layout/LinedList"/>
    <dgm:cxn modelId="{F11C6B8E-AC9E-4F0A-B17A-CAF2852EDF2B}" type="presParOf" srcId="{D1D4C892-73F8-4C0A-BA17-D440F08C44A7}" destId="{6EBDB566-32DC-4EEA-9592-B3F94974D0C5}" srcOrd="8" destOrd="0" presId="urn:microsoft.com/office/officeart/2008/layout/LinedList"/>
    <dgm:cxn modelId="{97926CA3-25F1-4B23-8BED-EEA8840868EC}" type="presParOf" srcId="{D1D4C892-73F8-4C0A-BA17-D440F08C44A7}" destId="{35B9BC6B-14F3-42FF-8320-881E3B7551DF}" srcOrd="9" destOrd="0" presId="urn:microsoft.com/office/officeart/2008/layout/LinedList"/>
    <dgm:cxn modelId="{AF7C09C0-CD92-4253-93CF-BA5D4B7E905A}" type="presParOf" srcId="{35B9BC6B-14F3-42FF-8320-881E3B7551DF}" destId="{E0482F7E-BAEF-40A9-B8DE-1C4E74A203DC}" srcOrd="0" destOrd="0" presId="urn:microsoft.com/office/officeart/2008/layout/LinedList"/>
    <dgm:cxn modelId="{C77644F5-1687-4317-8245-DEA73EF95B53}" type="presParOf" srcId="{35B9BC6B-14F3-42FF-8320-881E3B7551DF}" destId="{C83F0F93-28B7-4B03-9FC6-EFAD11AECA70}" srcOrd="1" destOrd="0" presId="urn:microsoft.com/office/officeart/2008/layout/LinedList"/>
    <dgm:cxn modelId="{B52AB471-3ED3-4AA7-A6EB-B7C4F50CAF38}" type="presParOf" srcId="{D1D4C892-73F8-4C0A-BA17-D440F08C44A7}" destId="{A32677F6-22C7-4BD4-99D9-2F5D2CE5D0AD}" srcOrd="10" destOrd="0" presId="urn:microsoft.com/office/officeart/2008/layout/LinedList"/>
    <dgm:cxn modelId="{269C6C54-EF89-4F1A-BB1E-AAE5F63D76D9}" type="presParOf" srcId="{D1D4C892-73F8-4C0A-BA17-D440F08C44A7}" destId="{4A64D638-3477-4F23-ABAC-C5310E34A22F}" srcOrd="11" destOrd="0" presId="urn:microsoft.com/office/officeart/2008/layout/LinedList"/>
    <dgm:cxn modelId="{7E312229-5F29-4AD2-8787-3B849E01E790}" type="presParOf" srcId="{4A64D638-3477-4F23-ABAC-C5310E34A22F}" destId="{A8463CC0-BC19-4C5A-9839-6BD595089F7A}" srcOrd="0" destOrd="0" presId="urn:microsoft.com/office/officeart/2008/layout/LinedList"/>
    <dgm:cxn modelId="{09187516-44E1-4AC5-84FE-3449362F2C32}" type="presParOf" srcId="{4A64D638-3477-4F23-ABAC-C5310E34A22F}" destId="{6BDE5787-0C72-404B-A884-C35794D950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5342BD-588A-4272-B296-DFFA87D878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8F27F7-1EA5-4230-9A01-96DF9CDA14CE}">
      <dgm:prSet/>
      <dgm:spPr/>
      <dgm:t>
        <a:bodyPr/>
        <a:lstStyle/>
        <a:p>
          <a:r>
            <a:rPr lang="en-US" b="0" i="0" dirty="0"/>
            <a:t>Pennsylvania – 76.1 million MWHs </a:t>
          </a:r>
          <a:endParaRPr lang="en-US" dirty="0"/>
        </a:p>
      </dgm:t>
    </dgm:pt>
    <dgm:pt modelId="{16465B3E-CFDF-43A2-81AD-58360102B824}" type="parTrans" cxnId="{0D083F30-3838-4A49-AB4D-DDA042D8B213}">
      <dgm:prSet/>
      <dgm:spPr/>
      <dgm:t>
        <a:bodyPr/>
        <a:lstStyle/>
        <a:p>
          <a:endParaRPr lang="en-US"/>
        </a:p>
      </dgm:t>
    </dgm:pt>
    <dgm:pt modelId="{A384341E-A19B-462E-B089-C51AEC1A03E6}" type="sibTrans" cxnId="{0D083F30-3838-4A49-AB4D-DDA042D8B213}">
      <dgm:prSet/>
      <dgm:spPr/>
      <dgm:t>
        <a:bodyPr/>
        <a:lstStyle/>
        <a:p>
          <a:endParaRPr lang="en-US"/>
        </a:p>
      </dgm:t>
    </dgm:pt>
    <dgm:pt modelId="{FF93FAE3-9255-45C4-9940-D5F711E4E4C3}">
      <dgm:prSet/>
      <dgm:spPr/>
      <dgm:t>
        <a:bodyPr/>
        <a:lstStyle/>
        <a:p>
          <a:r>
            <a:rPr lang="en-US" dirty="0"/>
            <a:t>Ohio   – 16.8 million MWHs </a:t>
          </a:r>
        </a:p>
      </dgm:t>
    </dgm:pt>
    <dgm:pt modelId="{E14BF256-3B09-4451-B9BF-723AE822426E}" type="parTrans" cxnId="{2809CB2E-CBDC-40C1-AF67-F74BEE06F330}">
      <dgm:prSet/>
      <dgm:spPr/>
      <dgm:t>
        <a:bodyPr/>
        <a:lstStyle/>
        <a:p>
          <a:endParaRPr lang="en-US"/>
        </a:p>
      </dgm:t>
    </dgm:pt>
    <dgm:pt modelId="{B7DFD769-58E9-4E40-B055-2E9522115BE4}" type="sibTrans" cxnId="{2809CB2E-CBDC-40C1-AF67-F74BEE06F330}">
      <dgm:prSet/>
      <dgm:spPr/>
      <dgm:t>
        <a:bodyPr/>
        <a:lstStyle/>
        <a:p>
          <a:endParaRPr lang="en-US"/>
        </a:p>
      </dgm:t>
    </dgm:pt>
    <dgm:pt modelId="{88BC2E69-0834-4314-A1D2-F589351EC55B}">
      <dgm:prSet/>
      <dgm:spPr/>
      <dgm:t>
        <a:bodyPr/>
        <a:lstStyle/>
        <a:p>
          <a:r>
            <a:rPr lang="en-US" dirty="0"/>
            <a:t>Illinois  – 98.8 million MWHs </a:t>
          </a:r>
        </a:p>
      </dgm:t>
    </dgm:pt>
    <dgm:pt modelId="{B7504CE7-E8FA-4A62-AF50-C264459274CB}" type="parTrans" cxnId="{6F801C0E-A61C-46A7-9D94-2B416C6E7DE4}">
      <dgm:prSet/>
      <dgm:spPr/>
      <dgm:t>
        <a:bodyPr/>
        <a:lstStyle/>
        <a:p>
          <a:endParaRPr lang="en-US"/>
        </a:p>
      </dgm:t>
    </dgm:pt>
    <dgm:pt modelId="{2C63CAB5-B46E-4695-BE50-E705248EB66E}" type="sibTrans" cxnId="{6F801C0E-A61C-46A7-9D94-2B416C6E7DE4}">
      <dgm:prSet/>
      <dgm:spPr/>
      <dgm:t>
        <a:bodyPr/>
        <a:lstStyle/>
        <a:p>
          <a:endParaRPr lang="en-US"/>
        </a:p>
      </dgm:t>
    </dgm:pt>
    <dgm:pt modelId="{6B78C5AB-5554-49E6-B98E-4BED0959C249}">
      <dgm:prSet/>
      <dgm:spPr/>
      <dgm:t>
        <a:bodyPr/>
        <a:lstStyle/>
        <a:p>
          <a:r>
            <a:rPr lang="en-US" dirty="0"/>
            <a:t>New Jersey – 28.3 million MWHs </a:t>
          </a:r>
        </a:p>
      </dgm:t>
    </dgm:pt>
    <dgm:pt modelId="{0FF5968F-5049-42FA-829F-028EFCB3A1BF}" type="parTrans" cxnId="{F8689A81-6DE8-4E53-B9E2-566BE6234B67}">
      <dgm:prSet/>
      <dgm:spPr/>
      <dgm:t>
        <a:bodyPr/>
        <a:lstStyle/>
        <a:p>
          <a:endParaRPr lang="en-US"/>
        </a:p>
      </dgm:t>
    </dgm:pt>
    <dgm:pt modelId="{4862830E-56AB-434D-9FCC-08DCE5E851B7}" type="sibTrans" cxnId="{F8689A81-6DE8-4E53-B9E2-566BE6234B67}">
      <dgm:prSet/>
      <dgm:spPr/>
      <dgm:t>
        <a:bodyPr/>
        <a:lstStyle/>
        <a:p>
          <a:endParaRPr lang="en-US"/>
        </a:p>
      </dgm:t>
    </dgm:pt>
    <dgm:pt modelId="{B6597786-5320-4E82-BAA5-37A693C79B04}">
      <dgm:prSet/>
      <dgm:spPr/>
      <dgm:t>
        <a:bodyPr/>
        <a:lstStyle/>
        <a:p>
          <a:r>
            <a:rPr lang="en-US" i="0" dirty="0"/>
            <a:t>National Total -  771.5 million MWHs (2021 – 897,999)</a:t>
          </a:r>
          <a:endParaRPr lang="en-US" i="1" dirty="0"/>
        </a:p>
        <a:p>
          <a:r>
            <a:rPr lang="en-US" i="1" dirty="0"/>
            <a:t>Source:  https://www.eia.gov/electricity/annual/html/epa_03_13.html</a:t>
          </a:r>
          <a:endParaRPr lang="en-US" dirty="0"/>
        </a:p>
      </dgm:t>
    </dgm:pt>
    <dgm:pt modelId="{128C19B0-B034-4724-A087-0B7AE6DBC9CD}" type="sibTrans" cxnId="{FDCB9E07-F6A7-48F7-83D3-9F58FD0B543C}">
      <dgm:prSet/>
      <dgm:spPr/>
      <dgm:t>
        <a:bodyPr/>
        <a:lstStyle/>
        <a:p>
          <a:endParaRPr lang="en-US"/>
        </a:p>
      </dgm:t>
    </dgm:pt>
    <dgm:pt modelId="{4C095C45-C667-4DF2-A9F2-F1730D83C69D}" type="parTrans" cxnId="{FDCB9E07-F6A7-48F7-83D3-9F58FD0B543C}">
      <dgm:prSet/>
      <dgm:spPr/>
      <dgm:t>
        <a:bodyPr/>
        <a:lstStyle/>
        <a:p>
          <a:endParaRPr lang="en-US"/>
        </a:p>
      </dgm:t>
    </dgm:pt>
    <dgm:pt modelId="{94A03C59-07F8-40C0-B08A-6606EC01794B}">
      <dgm:prSet/>
      <dgm:spPr/>
      <dgm:t>
        <a:bodyPr/>
        <a:lstStyle/>
        <a:p>
          <a:r>
            <a:rPr lang="en-US" dirty="0"/>
            <a:t>Maryland – 14.8 million MWHs</a:t>
          </a:r>
        </a:p>
      </dgm:t>
    </dgm:pt>
    <dgm:pt modelId="{4BB2C924-3FE9-42AE-8105-80D87C3BDF8F}" type="sibTrans" cxnId="{55E79523-9332-4AB7-B221-E9E94F80FD61}">
      <dgm:prSet/>
      <dgm:spPr/>
      <dgm:t>
        <a:bodyPr/>
        <a:lstStyle/>
        <a:p>
          <a:endParaRPr lang="en-US"/>
        </a:p>
      </dgm:t>
    </dgm:pt>
    <dgm:pt modelId="{B335D7D9-B99C-4C37-8A36-BF6FA28FBDA5}" type="parTrans" cxnId="{55E79523-9332-4AB7-B221-E9E94F80FD61}">
      <dgm:prSet/>
      <dgm:spPr/>
      <dgm:t>
        <a:bodyPr/>
        <a:lstStyle/>
        <a:p>
          <a:endParaRPr lang="en-US"/>
        </a:p>
      </dgm:t>
    </dgm:pt>
    <dgm:pt modelId="{AA526A93-019D-4384-AB1C-F989DE97BADE}" type="pres">
      <dgm:prSet presAssocID="{B25342BD-588A-4272-B296-DFFA87D878F3}" presName="vert0" presStyleCnt="0">
        <dgm:presLayoutVars>
          <dgm:dir/>
          <dgm:animOne val="branch"/>
          <dgm:animLvl val="lvl"/>
        </dgm:presLayoutVars>
      </dgm:prSet>
      <dgm:spPr/>
    </dgm:pt>
    <dgm:pt modelId="{F8505A1D-6864-4E04-8B50-1DB716AD799B}" type="pres">
      <dgm:prSet presAssocID="{608F27F7-1EA5-4230-9A01-96DF9CDA14CE}" presName="thickLine" presStyleLbl="alignNode1" presStyleIdx="0" presStyleCnt="6"/>
      <dgm:spPr/>
    </dgm:pt>
    <dgm:pt modelId="{32980CFB-CB37-4395-9526-BB5BDA716280}" type="pres">
      <dgm:prSet presAssocID="{608F27F7-1EA5-4230-9A01-96DF9CDA14CE}" presName="horz1" presStyleCnt="0"/>
      <dgm:spPr/>
    </dgm:pt>
    <dgm:pt modelId="{52BD965A-EF8D-41AF-B8FF-FA40CA6680E2}" type="pres">
      <dgm:prSet presAssocID="{608F27F7-1EA5-4230-9A01-96DF9CDA14CE}" presName="tx1" presStyleLbl="revTx" presStyleIdx="0" presStyleCnt="6"/>
      <dgm:spPr/>
    </dgm:pt>
    <dgm:pt modelId="{599ABF8D-E4A5-4FED-A31F-B0D51ABD2694}" type="pres">
      <dgm:prSet presAssocID="{608F27F7-1EA5-4230-9A01-96DF9CDA14CE}" presName="vert1" presStyleCnt="0"/>
      <dgm:spPr/>
    </dgm:pt>
    <dgm:pt modelId="{800ED165-FF99-443C-BCB1-28CDE07F46F1}" type="pres">
      <dgm:prSet presAssocID="{FF93FAE3-9255-45C4-9940-D5F711E4E4C3}" presName="thickLine" presStyleLbl="alignNode1" presStyleIdx="1" presStyleCnt="6"/>
      <dgm:spPr/>
    </dgm:pt>
    <dgm:pt modelId="{F9C6FAA0-6A23-4855-913B-90FF424F9489}" type="pres">
      <dgm:prSet presAssocID="{FF93FAE3-9255-45C4-9940-D5F711E4E4C3}" presName="horz1" presStyleCnt="0"/>
      <dgm:spPr/>
    </dgm:pt>
    <dgm:pt modelId="{67F54E05-1BE7-4551-9C9A-5F0671CFF53F}" type="pres">
      <dgm:prSet presAssocID="{FF93FAE3-9255-45C4-9940-D5F711E4E4C3}" presName="tx1" presStyleLbl="revTx" presStyleIdx="1" presStyleCnt="6"/>
      <dgm:spPr/>
    </dgm:pt>
    <dgm:pt modelId="{F6C78888-A9D5-4958-B800-891FA55E92DE}" type="pres">
      <dgm:prSet presAssocID="{FF93FAE3-9255-45C4-9940-D5F711E4E4C3}" presName="vert1" presStyleCnt="0"/>
      <dgm:spPr/>
    </dgm:pt>
    <dgm:pt modelId="{BA698247-9E57-4742-9A83-D845676A2C2F}" type="pres">
      <dgm:prSet presAssocID="{88BC2E69-0834-4314-A1D2-F589351EC55B}" presName="thickLine" presStyleLbl="alignNode1" presStyleIdx="2" presStyleCnt="6"/>
      <dgm:spPr/>
    </dgm:pt>
    <dgm:pt modelId="{7BDD8D3B-8E0C-418D-A735-AB08C77389BF}" type="pres">
      <dgm:prSet presAssocID="{88BC2E69-0834-4314-A1D2-F589351EC55B}" presName="horz1" presStyleCnt="0"/>
      <dgm:spPr/>
    </dgm:pt>
    <dgm:pt modelId="{9CC1CD35-5604-4729-8134-12A05DE7F409}" type="pres">
      <dgm:prSet presAssocID="{88BC2E69-0834-4314-A1D2-F589351EC55B}" presName="tx1" presStyleLbl="revTx" presStyleIdx="2" presStyleCnt="6"/>
      <dgm:spPr/>
    </dgm:pt>
    <dgm:pt modelId="{F0BCB6A6-ACE7-4CA5-9093-34B717C98222}" type="pres">
      <dgm:prSet presAssocID="{88BC2E69-0834-4314-A1D2-F589351EC55B}" presName="vert1" presStyleCnt="0"/>
      <dgm:spPr/>
    </dgm:pt>
    <dgm:pt modelId="{27BC7625-A0A8-49E8-AE96-95DCA90CA71F}" type="pres">
      <dgm:prSet presAssocID="{6B78C5AB-5554-49E6-B98E-4BED0959C249}" presName="thickLine" presStyleLbl="alignNode1" presStyleIdx="3" presStyleCnt="6"/>
      <dgm:spPr/>
    </dgm:pt>
    <dgm:pt modelId="{F5EE95ED-4D7F-4385-9D88-329CF77AF5D7}" type="pres">
      <dgm:prSet presAssocID="{6B78C5AB-5554-49E6-B98E-4BED0959C249}" presName="horz1" presStyleCnt="0"/>
      <dgm:spPr/>
    </dgm:pt>
    <dgm:pt modelId="{7ECAC535-8DDD-4BDE-979E-3D3B16929543}" type="pres">
      <dgm:prSet presAssocID="{6B78C5AB-5554-49E6-B98E-4BED0959C249}" presName="tx1" presStyleLbl="revTx" presStyleIdx="3" presStyleCnt="6"/>
      <dgm:spPr/>
    </dgm:pt>
    <dgm:pt modelId="{BE7C66A9-ED9A-4822-83C5-AB355C061725}" type="pres">
      <dgm:prSet presAssocID="{6B78C5AB-5554-49E6-B98E-4BED0959C249}" presName="vert1" presStyleCnt="0"/>
      <dgm:spPr/>
    </dgm:pt>
    <dgm:pt modelId="{3F062731-1979-40E4-AEFA-7FCA64BDF958}" type="pres">
      <dgm:prSet presAssocID="{94A03C59-07F8-40C0-B08A-6606EC01794B}" presName="thickLine" presStyleLbl="alignNode1" presStyleIdx="4" presStyleCnt="6"/>
      <dgm:spPr/>
    </dgm:pt>
    <dgm:pt modelId="{ED5BBF0C-9D3C-4AEF-8A5C-BC0C3B420CFE}" type="pres">
      <dgm:prSet presAssocID="{94A03C59-07F8-40C0-B08A-6606EC01794B}" presName="horz1" presStyleCnt="0"/>
      <dgm:spPr/>
    </dgm:pt>
    <dgm:pt modelId="{E726C8FF-8CB9-4D3F-8D8E-0866EB434C4D}" type="pres">
      <dgm:prSet presAssocID="{94A03C59-07F8-40C0-B08A-6606EC01794B}" presName="tx1" presStyleLbl="revTx" presStyleIdx="4" presStyleCnt="6"/>
      <dgm:spPr/>
    </dgm:pt>
    <dgm:pt modelId="{3B56122B-5772-4047-A93F-5B938D297E1C}" type="pres">
      <dgm:prSet presAssocID="{94A03C59-07F8-40C0-B08A-6606EC01794B}" presName="vert1" presStyleCnt="0"/>
      <dgm:spPr/>
    </dgm:pt>
    <dgm:pt modelId="{20FC0BEB-490A-4FA6-8B38-C1519D7F37AA}" type="pres">
      <dgm:prSet presAssocID="{B6597786-5320-4E82-BAA5-37A693C79B04}" presName="thickLine" presStyleLbl="alignNode1" presStyleIdx="5" presStyleCnt="6"/>
      <dgm:spPr/>
    </dgm:pt>
    <dgm:pt modelId="{D96BB410-E010-45CD-8696-2109D38A155A}" type="pres">
      <dgm:prSet presAssocID="{B6597786-5320-4E82-BAA5-37A693C79B04}" presName="horz1" presStyleCnt="0"/>
      <dgm:spPr/>
    </dgm:pt>
    <dgm:pt modelId="{47CB9481-23A0-41CE-9050-C80180DC0233}" type="pres">
      <dgm:prSet presAssocID="{B6597786-5320-4E82-BAA5-37A693C79B04}" presName="tx1" presStyleLbl="revTx" presStyleIdx="5" presStyleCnt="6"/>
      <dgm:spPr/>
    </dgm:pt>
    <dgm:pt modelId="{81D02CD3-AC2C-45B3-98AE-F13CE9A86593}" type="pres">
      <dgm:prSet presAssocID="{B6597786-5320-4E82-BAA5-37A693C79B04}" presName="vert1" presStyleCnt="0"/>
      <dgm:spPr/>
    </dgm:pt>
  </dgm:ptLst>
  <dgm:cxnLst>
    <dgm:cxn modelId="{FDCB9E07-F6A7-48F7-83D3-9F58FD0B543C}" srcId="{B25342BD-588A-4272-B296-DFFA87D878F3}" destId="{B6597786-5320-4E82-BAA5-37A693C79B04}" srcOrd="5" destOrd="0" parTransId="{4C095C45-C667-4DF2-A9F2-F1730D83C69D}" sibTransId="{128C19B0-B034-4724-A087-0B7AE6DBC9CD}"/>
    <dgm:cxn modelId="{204E2B0A-F8CE-409C-BB69-800591D63D2F}" type="presOf" srcId="{6B78C5AB-5554-49E6-B98E-4BED0959C249}" destId="{7ECAC535-8DDD-4BDE-979E-3D3B16929543}" srcOrd="0" destOrd="0" presId="urn:microsoft.com/office/officeart/2008/layout/LinedList"/>
    <dgm:cxn modelId="{6F801C0E-A61C-46A7-9D94-2B416C6E7DE4}" srcId="{B25342BD-588A-4272-B296-DFFA87D878F3}" destId="{88BC2E69-0834-4314-A1D2-F589351EC55B}" srcOrd="2" destOrd="0" parTransId="{B7504CE7-E8FA-4A62-AF50-C264459274CB}" sibTransId="{2C63CAB5-B46E-4695-BE50-E705248EB66E}"/>
    <dgm:cxn modelId="{55E79523-9332-4AB7-B221-E9E94F80FD61}" srcId="{B25342BD-588A-4272-B296-DFFA87D878F3}" destId="{94A03C59-07F8-40C0-B08A-6606EC01794B}" srcOrd="4" destOrd="0" parTransId="{B335D7D9-B99C-4C37-8A36-BF6FA28FBDA5}" sibTransId="{4BB2C924-3FE9-42AE-8105-80D87C3BDF8F}"/>
    <dgm:cxn modelId="{01C9F523-2FB0-4D47-9425-182B410592DB}" type="presOf" srcId="{B25342BD-588A-4272-B296-DFFA87D878F3}" destId="{AA526A93-019D-4384-AB1C-F989DE97BADE}" srcOrd="0" destOrd="0" presId="urn:microsoft.com/office/officeart/2008/layout/LinedList"/>
    <dgm:cxn modelId="{CACBAB2A-C9F2-43FE-A30F-8F236D619BC0}" type="presOf" srcId="{94A03C59-07F8-40C0-B08A-6606EC01794B}" destId="{E726C8FF-8CB9-4D3F-8D8E-0866EB434C4D}" srcOrd="0" destOrd="0" presId="urn:microsoft.com/office/officeart/2008/layout/LinedList"/>
    <dgm:cxn modelId="{2809CB2E-CBDC-40C1-AF67-F74BEE06F330}" srcId="{B25342BD-588A-4272-B296-DFFA87D878F3}" destId="{FF93FAE3-9255-45C4-9940-D5F711E4E4C3}" srcOrd="1" destOrd="0" parTransId="{E14BF256-3B09-4451-B9BF-723AE822426E}" sibTransId="{B7DFD769-58E9-4E40-B055-2E9522115BE4}"/>
    <dgm:cxn modelId="{0D083F30-3838-4A49-AB4D-DDA042D8B213}" srcId="{B25342BD-588A-4272-B296-DFFA87D878F3}" destId="{608F27F7-1EA5-4230-9A01-96DF9CDA14CE}" srcOrd="0" destOrd="0" parTransId="{16465B3E-CFDF-43A2-81AD-58360102B824}" sibTransId="{A384341E-A19B-462E-B089-C51AEC1A03E6}"/>
    <dgm:cxn modelId="{FBF2DA3B-415D-47E1-8A96-510347D5E67E}" type="presOf" srcId="{608F27F7-1EA5-4230-9A01-96DF9CDA14CE}" destId="{52BD965A-EF8D-41AF-B8FF-FA40CA6680E2}" srcOrd="0" destOrd="0" presId="urn:microsoft.com/office/officeart/2008/layout/LinedList"/>
    <dgm:cxn modelId="{AC75F680-E19B-4CD5-8632-34CD76ECC5D8}" type="presOf" srcId="{B6597786-5320-4E82-BAA5-37A693C79B04}" destId="{47CB9481-23A0-41CE-9050-C80180DC0233}" srcOrd="0" destOrd="0" presId="urn:microsoft.com/office/officeart/2008/layout/LinedList"/>
    <dgm:cxn modelId="{F8689A81-6DE8-4E53-B9E2-566BE6234B67}" srcId="{B25342BD-588A-4272-B296-DFFA87D878F3}" destId="{6B78C5AB-5554-49E6-B98E-4BED0959C249}" srcOrd="3" destOrd="0" parTransId="{0FF5968F-5049-42FA-829F-028EFCB3A1BF}" sibTransId="{4862830E-56AB-434D-9FCC-08DCE5E851B7}"/>
    <dgm:cxn modelId="{715870EC-06FE-4D7B-9DF9-6FACDFBD3778}" type="presOf" srcId="{88BC2E69-0834-4314-A1D2-F589351EC55B}" destId="{9CC1CD35-5604-4729-8134-12A05DE7F409}" srcOrd="0" destOrd="0" presId="urn:microsoft.com/office/officeart/2008/layout/LinedList"/>
    <dgm:cxn modelId="{097C96FF-E094-4F74-A20D-866376CC79A7}" type="presOf" srcId="{FF93FAE3-9255-45C4-9940-D5F711E4E4C3}" destId="{67F54E05-1BE7-4551-9C9A-5F0671CFF53F}" srcOrd="0" destOrd="0" presId="urn:microsoft.com/office/officeart/2008/layout/LinedList"/>
    <dgm:cxn modelId="{786D1BB9-3D1F-4287-A964-F6B7DA85E315}" type="presParOf" srcId="{AA526A93-019D-4384-AB1C-F989DE97BADE}" destId="{F8505A1D-6864-4E04-8B50-1DB716AD799B}" srcOrd="0" destOrd="0" presId="urn:microsoft.com/office/officeart/2008/layout/LinedList"/>
    <dgm:cxn modelId="{6CC13B5B-7777-4A05-B537-424B34BB5DA7}" type="presParOf" srcId="{AA526A93-019D-4384-AB1C-F989DE97BADE}" destId="{32980CFB-CB37-4395-9526-BB5BDA716280}" srcOrd="1" destOrd="0" presId="urn:microsoft.com/office/officeart/2008/layout/LinedList"/>
    <dgm:cxn modelId="{13208BB8-9D3E-4664-BF39-D1F2BB6BB7C0}" type="presParOf" srcId="{32980CFB-CB37-4395-9526-BB5BDA716280}" destId="{52BD965A-EF8D-41AF-B8FF-FA40CA6680E2}" srcOrd="0" destOrd="0" presId="urn:microsoft.com/office/officeart/2008/layout/LinedList"/>
    <dgm:cxn modelId="{3E62223A-3165-46DE-9E53-7B1539C0C74B}" type="presParOf" srcId="{32980CFB-CB37-4395-9526-BB5BDA716280}" destId="{599ABF8D-E4A5-4FED-A31F-B0D51ABD2694}" srcOrd="1" destOrd="0" presId="urn:microsoft.com/office/officeart/2008/layout/LinedList"/>
    <dgm:cxn modelId="{637FD208-46E6-426C-B900-BCAD052670BE}" type="presParOf" srcId="{AA526A93-019D-4384-AB1C-F989DE97BADE}" destId="{800ED165-FF99-443C-BCB1-28CDE07F46F1}" srcOrd="2" destOrd="0" presId="urn:microsoft.com/office/officeart/2008/layout/LinedList"/>
    <dgm:cxn modelId="{9E456DBC-3C50-4F49-BA51-47827BF34B0A}" type="presParOf" srcId="{AA526A93-019D-4384-AB1C-F989DE97BADE}" destId="{F9C6FAA0-6A23-4855-913B-90FF424F9489}" srcOrd="3" destOrd="0" presId="urn:microsoft.com/office/officeart/2008/layout/LinedList"/>
    <dgm:cxn modelId="{847F1667-9CED-44BB-BDB4-90CC7879A8D8}" type="presParOf" srcId="{F9C6FAA0-6A23-4855-913B-90FF424F9489}" destId="{67F54E05-1BE7-4551-9C9A-5F0671CFF53F}" srcOrd="0" destOrd="0" presId="urn:microsoft.com/office/officeart/2008/layout/LinedList"/>
    <dgm:cxn modelId="{CEBF10BB-B2A7-4216-B8F4-D7746B40330F}" type="presParOf" srcId="{F9C6FAA0-6A23-4855-913B-90FF424F9489}" destId="{F6C78888-A9D5-4958-B800-891FA55E92DE}" srcOrd="1" destOrd="0" presId="urn:microsoft.com/office/officeart/2008/layout/LinedList"/>
    <dgm:cxn modelId="{22572699-CA4E-4F89-83A3-C4B17E1F8477}" type="presParOf" srcId="{AA526A93-019D-4384-AB1C-F989DE97BADE}" destId="{BA698247-9E57-4742-9A83-D845676A2C2F}" srcOrd="4" destOrd="0" presId="urn:microsoft.com/office/officeart/2008/layout/LinedList"/>
    <dgm:cxn modelId="{7D7EF00B-7FA4-4723-9DF8-0BF4CC48E0E5}" type="presParOf" srcId="{AA526A93-019D-4384-AB1C-F989DE97BADE}" destId="{7BDD8D3B-8E0C-418D-A735-AB08C77389BF}" srcOrd="5" destOrd="0" presId="urn:microsoft.com/office/officeart/2008/layout/LinedList"/>
    <dgm:cxn modelId="{B90A8C03-6E42-4856-80E7-923BA0323FA7}" type="presParOf" srcId="{7BDD8D3B-8E0C-418D-A735-AB08C77389BF}" destId="{9CC1CD35-5604-4729-8134-12A05DE7F409}" srcOrd="0" destOrd="0" presId="urn:microsoft.com/office/officeart/2008/layout/LinedList"/>
    <dgm:cxn modelId="{18711982-7583-42EE-BA4E-29DB2A449169}" type="presParOf" srcId="{7BDD8D3B-8E0C-418D-A735-AB08C77389BF}" destId="{F0BCB6A6-ACE7-4CA5-9093-34B717C98222}" srcOrd="1" destOrd="0" presId="urn:microsoft.com/office/officeart/2008/layout/LinedList"/>
    <dgm:cxn modelId="{1C3D3D5F-9A59-45A1-B273-3996DF1BC8BC}" type="presParOf" srcId="{AA526A93-019D-4384-AB1C-F989DE97BADE}" destId="{27BC7625-A0A8-49E8-AE96-95DCA90CA71F}" srcOrd="6" destOrd="0" presId="urn:microsoft.com/office/officeart/2008/layout/LinedList"/>
    <dgm:cxn modelId="{375210A1-1226-4CFC-86F9-FEB9583A3428}" type="presParOf" srcId="{AA526A93-019D-4384-AB1C-F989DE97BADE}" destId="{F5EE95ED-4D7F-4385-9D88-329CF77AF5D7}" srcOrd="7" destOrd="0" presId="urn:microsoft.com/office/officeart/2008/layout/LinedList"/>
    <dgm:cxn modelId="{2185DEB0-D9E3-47AE-A2E4-FB609B92B4EE}" type="presParOf" srcId="{F5EE95ED-4D7F-4385-9D88-329CF77AF5D7}" destId="{7ECAC535-8DDD-4BDE-979E-3D3B16929543}" srcOrd="0" destOrd="0" presId="urn:microsoft.com/office/officeart/2008/layout/LinedList"/>
    <dgm:cxn modelId="{511CC460-EA8C-411B-A6EB-6FC253627EF7}" type="presParOf" srcId="{F5EE95ED-4D7F-4385-9D88-329CF77AF5D7}" destId="{BE7C66A9-ED9A-4822-83C5-AB355C061725}" srcOrd="1" destOrd="0" presId="urn:microsoft.com/office/officeart/2008/layout/LinedList"/>
    <dgm:cxn modelId="{385BD4D0-90FD-4781-ABD7-395ECE541569}" type="presParOf" srcId="{AA526A93-019D-4384-AB1C-F989DE97BADE}" destId="{3F062731-1979-40E4-AEFA-7FCA64BDF958}" srcOrd="8" destOrd="0" presId="urn:microsoft.com/office/officeart/2008/layout/LinedList"/>
    <dgm:cxn modelId="{2D69914C-28BD-4608-BFA0-8B3FC646DE29}" type="presParOf" srcId="{AA526A93-019D-4384-AB1C-F989DE97BADE}" destId="{ED5BBF0C-9D3C-4AEF-8A5C-BC0C3B420CFE}" srcOrd="9" destOrd="0" presId="urn:microsoft.com/office/officeart/2008/layout/LinedList"/>
    <dgm:cxn modelId="{553372C7-43D7-4DFE-9936-038BDD556947}" type="presParOf" srcId="{ED5BBF0C-9D3C-4AEF-8A5C-BC0C3B420CFE}" destId="{E726C8FF-8CB9-4D3F-8D8E-0866EB434C4D}" srcOrd="0" destOrd="0" presId="urn:microsoft.com/office/officeart/2008/layout/LinedList"/>
    <dgm:cxn modelId="{03E43135-C514-4D1F-BD95-2CCD16D916BE}" type="presParOf" srcId="{ED5BBF0C-9D3C-4AEF-8A5C-BC0C3B420CFE}" destId="{3B56122B-5772-4047-A93F-5B938D297E1C}" srcOrd="1" destOrd="0" presId="urn:microsoft.com/office/officeart/2008/layout/LinedList"/>
    <dgm:cxn modelId="{33B10ACC-B5F1-4DFB-9FBF-2D360CDEB103}" type="presParOf" srcId="{AA526A93-019D-4384-AB1C-F989DE97BADE}" destId="{20FC0BEB-490A-4FA6-8B38-C1519D7F37AA}" srcOrd="10" destOrd="0" presId="urn:microsoft.com/office/officeart/2008/layout/LinedList"/>
    <dgm:cxn modelId="{57736E20-07BE-4958-A8F9-5DCFA0FD6872}" type="presParOf" srcId="{AA526A93-019D-4384-AB1C-F989DE97BADE}" destId="{D96BB410-E010-45CD-8696-2109D38A155A}" srcOrd="11" destOrd="0" presId="urn:microsoft.com/office/officeart/2008/layout/LinedList"/>
    <dgm:cxn modelId="{C325A35D-61FB-4ECB-8ACF-480BADE54F96}" type="presParOf" srcId="{D96BB410-E010-45CD-8696-2109D38A155A}" destId="{47CB9481-23A0-41CE-9050-C80180DC0233}" srcOrd="0" destOrd="0" presId="urn:microsoft.com/office/officeart/2008/layout/LinedList"/>
    <dgm:cxn modelId="{BA726303-6E91-4B79-9FD2-3D161F6B513E}" type="presParOf" srcId="{D96BB410-E010-45CD-8696-2109D38A155A}" destId="{81D02CD3-AC2C-45B3-98AE-F13CE9A865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6FE5-0E1D-450A-8B71-64E3A56B333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329E-727E-4D64-80A6-11B5BD28B8D6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New York – 18.33 cents/kwh</a:t>
          </a:r>
          <a:endParaRPr lang="en-US" sz="1800" kern="1200" dirty="0"/>
        </a:p>
      </dsp:txBody>
      <dsp:txXfrm>
        <a:off x="0" y="2703"/>
        <a:ext cx="6900512" cy="921789"/>
      </dsp:txXfrm>
    </dsp:sp>
    <dsp:sp modelId="{46330C00-46FF-4F46-B5C0-0B8811D89E24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3604F-9981-45E7-AA63-A3089469652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14.80 cents/kwh</a:t>
          </a:r>
        </a:p>
      </dsp:txBody>
      <dsp:txXfrm>
        <a:off x="0" y="924492"/>
        <a:ext cx="6900512" cy="921789"/>
      </dsp:txXfrm>
    </dsp:sp>
    <dsp:sp modelId="{40733874-FADC-49FE-AB13-D547691A7E3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23221-7CC0-45EB-83BC-9955AF88071E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Maryland – 13.32 cents/kwh</a:t>
          </a:r>
          <a:endParaRPr lang="en-US" sz="1800" kern="1200" dirty="0"/>
        </a:p>
      </dsp:txBody>
      <dsp:txXfrm>
        <a:off x="0" y="1846281"/>
        <a:ext cx="6900512" cy="921789"/>
      </dsp:txXfrm>
    </dsp:sp>
    <dsp:sp modelId="{11AE82E9-D7B7-4492-9EE7-9C486F475CB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E5395-2E24-4818-A479-7E3E34C58FBB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Pennsylvania – 11.86 cents/kwh</a:t>
          </a:r>
        </a:p>
      </dsp:txBody>
      <dsp:txXfrm>
        <a:off x="0" y="2768070"/>
        <a:ext cx="6900512" cy="921789"/>
      </dsp:txXfrm>
    </dsp:sp>
    <dsp:sp modelId="{4B355BE6-C5E4-4BBC-B46A-B17EC34199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FE22A-495E-4C29-8D31-4086EB93C824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– 10.64 cents/kwh</a:t>
          </a:r>
        </a:p>
      </dsp:txBody>
      <dsp:txXfrm>
        <a:off x="0" y="3689859"/>
        <a:ext cx="6900512" cy="921789"/>
      </dsp:txXfrm>
    </dsp:sp>
    <dsp:sp modelId="{36099E59-FDC1-4093-8C14-B06D9A392DF9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8C9B1-0774-485F-9D78-2B4848AC90AA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Average -  12.36 cents/kwh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https://www.eia.gov/electricity/annual/html/epa_02_10.html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B179-5F2F-49B3-8D66-776ED886143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E0AD-B59E-4013-89B8-0B49D8BFCF2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Pennsylvania – 229 million MWHs</a:t>
          </a:r>
          <a:endParaRPr lang="en-US" sz="1800" kern="1200" dirty="0"/>
        </a:p>
      </dsp:txBody>
      <dsp:txXfrm>
        <a:off x="0" y="2703"/>
        <a:ext cx="6900512" cy="921789"/>
      </dsp:txXfrm>
    </dsp:sp>
    <dsp:sp modelId="{C94FB8DE-2E5E-4464-A84E-9F7B9B9E032F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4E6C0-EA26-4B35-8E8E-AA26256697C7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Illinois  – 185 million MWHs</a:t>
          </a:r>
        </a:p>
      </dsp:txBody>
      <dsp:txXfrm>
        <a:off x="0" y="924492"/>
        <a:ext cx="6900512" cy="921789"/>
      </dsp:txXfrm>
    </dsp:sp>
    <dsp:sp modelId="{0A77CC8C-1C7F-486E-81BD-D69331FCC31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EA3D6-B742-4DEB-8A14-C17B9AF17985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 – 135 million MWHs</a:t>
          </a:r>
        </a:p>
      </dsp:txBody>
      <dsp:txXfrm>
        <a:off x="0" y="1846281"/>
        <a:ext cx="6900512" cy="921789"/>
      </dsp:txXfrm>
    </dsp:sp>
    <dsp:sp modelId="{5E35FBE8-21E6-483F-87D3-F09664F62F9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5C15D-4590-4CB2-BA7B-4DF5B5A5EB49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65 million MWHs</a:t>
          </a:r>
        </a:p>
      </dsp:txBody>
      <dsp:txXfrm>
        <a:off x="0" y="2768070"/>
        <a:ext cx="6900512" cy="921789"/>
      </dsp:txXfrm>
    </dsp:sp>
    <dsp:sp modelId="{2314A235-6508-4D59-8712-B790CF6B1AB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A2E44-66F3-411E-82D1-9B589ED4FA93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Maryland – 37 million MWHs</a:t>
          </a:r>
        </a:p>
      </dsp:txBody>
      <dsp:txXfrm>
        <a:off x="0" y="3689859"/>
        <a:ext cx="6900512" cy="921789"/>
      </dsp:txXfrm>
    </dsp:sp>
    <dsp:sp modelId="{67ED4E23-FD5A-44CD-A5F1-EE24A44158A2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02C2-F1E4-4346-B408-90C7B717D01E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Total -  4.2 billion MWs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https://www.eia.gov/electricity/annual/html/epa_03_07.html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9E1E7-0D3D-4D65-B9D6-36461FC572D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4011-ECB1-48E7-89FE-310B3A11B4C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Pennsylvania – 5.4 million MWHs</a:t>
          </a:r>
          <a:endParaRPr lang="en-US" sz="1800" kern="1200" dirty="0"/>
        </a:p>
      </dsp:txBody>
      <dsp:txXfrm>
        <a:off x="0" y="2703"/>
        <a:ext cx="6900512" cy="921789"/>
      </dsp:txXfrm>
    </dsp:sp>
    <dsp:sp modelId="{3522F5B3-1EA4-4078-9B2D-14642A403FB8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5D22-47F5-46A3-8D65-3C9B77C52894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 – 4.6 million MWHs</a:t>
          </a:r>
        </a:p>
      </dsp:txBody>
      <dsp:txXfrm>
        <a:off x="0" y="924492"/>
        <a:ext cx="6900512" cy="921789"/>
      </dsp:txXfrm>
    </dsp:sp>
    <dsp:sp modelId="{4B754BBB-845C-4D73-B091-E6FAF56AA9C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D98B-3E12-4415-B6C9-B380AE1AA2F1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Illinois  – 25.3 million MWHs</a:t>
          </a:r>
        </a:p>
      </dsp:txBody>
      <dsp:txXfrm>
        <a:off x="0" y="1846281"/>
        <a:ext cx="6900512" cy="921789"/>
      </dsp:txXfrm>
    </dsp:sp>
    <dsp:sp modelId="{677281CB-4E08-47E0-8AE2-A7C02C2BD66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A909B-F2ED-41C4-BF44-00041A99D3A9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2.2 million MWHs</a:t>
          </a:r>
        </a:p>
      </dsp:txBody>
      <dsp:txXfrm>
        <a:off x="0" y="2768070"/>
        <a:ext cx="6900512" cy="921789"/>
      </dsp:txXfrm>
    </dsp:sp>
    <dsp:sp modelId="{6261DCA4-A516-42C7-90F8-AF37F991C99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C4248-699A-48B6-A172-9BAEC1DFFD2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Maryland – 1.5 million MWHs</a:t>
          </a:r>
        </a:p>
      </dsp:txBody>
      <dsp:txXfrm>
        <a:off x="0" y="3689859"/>
        <a:ext cx="6900512" cy="921789"/>
      </dsp:txXfrm>
    </dsp:sp>
    <dsp:sp modelId="{B23CC9B0-16F8-42D9-866F-A1CF08A3886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025DB-9B6F-4B19-AD3E-8778E0FB91D1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Total -  646 million MWs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https://www.eia.gov/electricity/annual/html/epa_03_15.html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641A4-BCE4-42E8-B3FE-E03F2FC5190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1D1DD-2308-4262-AAB7-6E1CF0D74AD8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Pennsylvania – 130.1 million MWHs (2021 – 126.6 million)</a:t>
          </a:r>
          <a:endParaRPr lang="en-US" sz="1800" kern="1200" dirty="0"/>
        </a:p>
      </dsp:txBody>
      <dsp:txXfrm>
        <a:off x="0" y="2703"/>
        <a:ext cx="6900512" cy="921789"/>
      </dsp:txXfrm>
    </dsp:sp>
    <dsp:sp modelId="{909834A9-FD35-4084-8005-717166A39B1E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D0386-140B-4C27-9B37-D23DFA971B8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  – 68.8 million MWHs (2021 - 56.3 million)</a:t>
          </a:r>
        </a:p>
      </dsp:txBody>
      <dsp:txXfrm>
        <a:off x="0" y="924492"/>
        <a:ext cx="6900512" cy="921789"/>
      </dsp:txXfrm>
    </dsp:sp>
    <dsp:sp modelId="{389F5C4E-EEA7-4DFC-ABAC-FEC968FFD0B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C0D11-6993-4DE8-AA6C-49E7B9A3329D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Illinois  – 19.7 million MWHs</a:t>
          </a:r>
        </a:p>
      </dsp:txBody>
      <dsp:txXfrm>
        <a:off x="0" y="1846281"/>
        <a:ext cx="6900512" cy="921789"/>
      </dsp:txXfrm>
    </dsp:sp>
    <dsp:sp modelId="{42A63FC7-8F6E-48C3-BFA5-4664D19BE7F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B5759-AD11-44BD-B34E-A1FBF96F169F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33.4 million MWHs</a:t>
          </a:r>
        </a:p>
      </dsp:txBody>
      <dsp:txXfrm>
        <a:off x="0" y="2768070"/>
        <a:ext cx="6900512" cy="921789"/>
      </dsp:txXfrm>
    </dsp:sp>
    <dsp:sp modelId="{753874EA-FD1C-41AE-9A0D-C8C9CC3B2FA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CB742-793A-4A5E-BD21-AF6137DD18AD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Maryland – 13.9 million MWHs</a:t>
          </a:r>
        </a:p>
      </dsp:txBody>
      <dsp:txXfrm>
        <a:off x="0" y="3689859"/>
        <a:ext cx="6900512" cy="921789"/>
      </dsp:txXfrm>
    </dsp:sp>
    <dsp:sp modelId="{EF94A8FB-4521-4FE5-8A33-A737E7DC58A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C3B86-2D6A-42F2-9B1E-4BEBFD96AB1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Total -  1.68 billion MWHs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https://www.eia.gov/electricity/annual/html/epa_03_15.html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0D05F-34BF-4E51-9CD2-2F5BDA97B2B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3BD64-0A98-4182-BF40-1AC4C46EDFE2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Pennsylvania – 23.9 million MWHs (2021 – 29.3 million)</a:t>
          </a:r>
          <a:endParaRPr lang="en-US" sz="1800" kern="1200" dirty="0"/>
        </a:p>
      </dsp:txBody>
      <dsp:txXfrm>
        <a:off x="0" y="2703"/>
        <a:ext cx="6900512" cy="921789"/>
      </dsp:txXfrm>
    </dsp:sp>
    <dsp:sp modelId="{ECC2B322-68C5-486D-B0EE-0C9042A82319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529D-BA4C-4865-926D-AF862E10E982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  – 43 million MWHs (2021 – 45.6 million)</a:t>
          </a:r>
        </a:p>
      </dsp:txBody>
      <dsp:txXfrm>
        <a:off x="0" y="924492"/>
        <a:ext cx="6900512" cy="921789"/>
      </dsp:txXfrm>
    </dsp:sp>
    <dsp:sp modelId="{B71E2D97-DDDD-4F5C-94EC-D242C908508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615FE-2E9A-4F2F-B949-43FAEC3EF4DF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Illinois  – 40.5 million MWHs (2021 – 43.2 million)</a:t>
          </a:r>
        </a:p>
      </dsp:txBody>
      <dsp:txXfrm>
        <a:off x="0" y="1846281"/>
        <a:ext cx="6900512" cy="921789"/>
      </dsp:txXfrm>
    </dsp:sp>
    <dsp:sp modelId="{9400F773-F8B2-4E4F-B7EA-8B20760F963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4EB44-1E77-41E0-93CE-AECE52AC6342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498,000 MWHs (2021 – 1,026,000)</a:t>
          </a:r>
        </a:p>
      </dsp:txBody>
      <dsp:txXfrm>
        <a:off x="0" y="2768070"/>
        <a:ext cx="6900512" cy="921789"/>
      </dsp:txXfrm>
    </dsp:sp>
    <dsp:sp modelId="{6EBDB566-32DC-4EEA-9592-B3F94974D0C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82F7E-BAEF-40A9-B8DE-1C4E74A203DC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Maryland – 4.6 million MWHs (2021 – 5.2 million)</a:t>
          </a:r>
        </a:p>
      </dsp:txBody>
      <dsp:txXfrm>
        <a:off x="0" y="3689859"/>
        <a:ext cx="6900512" cy="921789"/>
      </dsp:txXfrm>
    </dsp:sp>
    <dsp:sp modelId="{A32677F6-22C7-4BD4-99D9-2F5D2CE5D0A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63CC0-BC19-4C5A-9839-6BD595089F7A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Total -  831.5 million MWHs (2021 – 898 million)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https://www.eia.gov/electricity/annual/html/epa_03_08.html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05A1D-6864-4E04-8B50-1DB716AD799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D965A-EF8D-41AF-B8FF-FA40CA6680E2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Pennsylvania – 76.1 million MWHs </a:t>
          </a:r>
          <a:endParaRPr lang="en-US" sz="1800" kern="1200" dirty="0"/>
        </a:p>
      </dsp:txBody>
      <dsp:txXfrm>
        <a:off x="0" y="2703"/>
        <a:ext cx="6900512" cy="921789"/>
      </dsp:txXfrm>
    </dsp:sp>
    <dsp:sp modelId="{800ED165-FF99-443C-BCB1-28CDE07F46F1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54E05-1BE7-4551-9C9A-5F0671CFF53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Ohio   – 16.8 million MWHs </a:t>
          </a:r>
        </a:p>
      </dsp:txBody>
      <dsp:txXfrm>
        <a:off x="0" y="924492"/>
        <a:ext cx="6900512" cy="921789"/>
      </dsp:txXfrm>
    </dsp:sp>
    <dsp:sp modelId="{BA698247-9E57-4742-9A83-D845676A2C2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1CD35-5604-4729-8134-12A05DE7F40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Illinois  – 98.8 million MWHs </a:t>
          </a:r>
        </a:p>
      </dsp:txBody>
      <dsp:txXfrm>
        <a:off x="0" y="1846281"/>
        <a:ext cx="6900512" cy="921789"/>
      </dsp:txXfrm>
    </dsp:sp>
    <dsp:sp modelId="{27BC7625-A0A8-49E8-AE96-95DCA90CA71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C535-8DDD-4BDE-979E-3D3B1692954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Jersey – 28.3 million MWHs </a:t>
          </a:r>
        </a:p>
      </dsp:txBody>
      <dsp:txXfrm>
        <a:off x="0" y="2768070"/>
        <a:ext cx="6900512" cy="921789"/>
      </dsp:txXfrm>
    </dsp:sp>
    <dsp:sp modelId="{3F062731-1979-40E4-AEFA-7FCA64BDF95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6C8FF-8CB9-4D3F-8D8E-0866EB434C4D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Maryland – 14.8 million MWHs</a:t>
          </a:r>
        </a:p>
      </dsp:txBody>
      <dsp:txXfrm>
        <a:off x="0" y="3689859"/>
        <a:ext cx="6900512" cy="921789"/>
      </dsp:txXfrm>
    </dsp:sp>
    <dsp:sp modelId="{20FC0BEB-490A-4FA6-8B38-C1519D7F37AA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B9481-23A0-41CE-9050-C80180DC023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National Total -  771.5 million MWHs (2021 – 897,999)</a:t>
          </a:r>
          <a:endParaRPr lang="en-US" sz="180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Source:  https://www.eia.gov/electricity/annual/html/epa_03_13.html</a:t>
          </a:r>
          <a:endParaRPr lang="en-US" sz="1800" kern="1200" dirty="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029F-B670-4B09-9E01-BB5278195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65953-F243-4F74-8462-B904CAD54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2377-FB9D-41AD-B83E-7BD886F0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3B358-5EAE-4B3D-AE0A-FE7C1C68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1524-4D38-42AB-803B-8774385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2853-D71F-4A5D-AEA4-4110061E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4C08D-6577-4C75-9EE5-3CA7E82FA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21CA6-C21E-46D3-8BA6-D39A866E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03EB-A4D4-4B78-B06E-0CA13062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CA8C2-1FE1-4A26-A2D1-AAD02366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FAD4C-667B-4A11-B989-210E0F77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B2C5B-F3AA-4DF4-9AC6-51C3CE42B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70B1A-FE1B-49FA-A295-BFD68BF7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6BCD-D7C5-47B0-A9FA-C9BB7E8E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6BB9-5496-4200-BD40-936A2BEB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A0E4-0BC3-4B68-B66D-9ACEB6B1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EF1E-FC1C-4E6D-B93D-98C7C1F7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ADE9-322F-448B-8371-3E5A1EA4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9008-5C4F-4E69-A843-93AABD1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FF52B-92C5-4E0B-82CB-237003A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79F2-0132-4E60-A3AB-D3B70B98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17F0-D0D5-4C20-A43C-9BEE985E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D26C-499C-467F-822E-E0E90D94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DF4F1-6D64-48BA-9AC8-F3371CA2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B6C4-AC76-4D07-B9EF-757E32C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B82-4B0C-4FE7-BA5F-D0C1E711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F56D-AD8A-4E60-A18B-ADAE88E37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1834B-F0FA-464D-BA38-BD084A848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6D786-67B7-45FF-A334-77C3D77B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6F593-EACD-49F9-BDE2-4BD3EC6C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85877-729E-4E11-ADFF-65AFA891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776D-2D09-45FF-8AB1-8F00BAEC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79341-B5A9-438B-90AC-F0071322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E499-D35C-4120-B280-ABEF0C0E0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8AF2D-8081-4160-915D-10046FAFB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F23D9-B5C7-41A5-83F9-CFD97E033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B83D2-2774-4232-BAA5-F9659C2D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0D9C4-32EA-4CCA-8FA0-656C865E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2EB9F-30AF-43DB-BC5B-FA0CDB06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CE60-35AB-4759-AA11-BFBA7342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AFA2D-5C47-4A78-A840-602CFDE1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23641-B22E-4B53-B640-62E05BEE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2E304-51E9-4FBF-A365-FFE6ED1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AD439-1670-44B3-A5C2-D73B3A3F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717ED-E214-49A7-ACF7-CFDD7EEF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9BDB-9C61-41B2-BC07-795B1E6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8556-CA4E-41A9-8A26-0E7B0FFE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B8A4-DA94-48C5-9B94-87C442FB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0F783-480D-488C-AC4C-723970E9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FCF5-A410-4A89-B864-D641F276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598F0-8D76-4594-8A3D-CF620032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C2612-B5D5-4438-BEEF-DB925D99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121B-BAB4-4B70-BABA-473F3A16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9F61D-E3CC-48D1-9C31-C2A175391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5CDE3-D8BF-44F4-8CED-22100DF8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CCDB1-E9EB-4563-AEAB-AA0D8876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89834-E1D5-463B-85C2-91D09054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1EA3B-547D-4263-B382-1B7132BC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FFD34-35D8-4927-92CF-6051420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DC2D-A2A4-4C8F-BB3E-41EE4D6B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D8E93-3A71-4E86-BBB9-76C466782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E665-C1DE-40ED-A3D4-36414257E3E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A5B2B-B9DB-4647-9BB0-9B5804ADC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FD8E6-E38C-4A53-ABD5-FEA4EC1BC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A84A-9469-49CC-AD29-07BDA826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B85025D0-25A1-441B-AC73-AAC75D32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6734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C5FD5-7586-48F4-A829-23F19D107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en-US" sz="2800" dirty="0"/>
              <a:t>Pennsylvania and Ohio:  Regional Dynamics and Future Reliability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FA7B-E4D9-4838-9A83-54A3145A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Glen Thomas</a:t>
            </a:r>
          </a:p>
          <a:p>
            <a:r>
              <a:rPr lang="en-US" sz="2000" dirty="0"/>
              <a:t>November 2,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1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State Policy - Maryland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Maryland will require that 50% of electricity consumed in the state be from renewable energy resources by 2030.</a:t>
            </a:r>
          </a:p>
          <a:p>
            <a:r>
              <a:rPr lang="en-US" sz="2400" dirty="0"/>
              <a:t>Maryland has contracted for 2000 MWs of offshore wind and Governor Moore has a stated goal of 8500 MWs of offshore wind.</a:t>
            </a:r>
          </a:p>
          <a:p>
            <a:r>
              <a:rPr lang="en-US" sz="2400" dirty="0"/>
              <a:t>Governor Moore has set a goal of 100% “clean” energy by 2035.</a:t>
            </a:r>
          </a:p>
        </p:txBody>
      </p:sp>
    </p:spTree>
    <p:extLst>
      <p:ext uri="{BB962C8B-B14F-4D97-AF65-F5344CB8AC3E}">
        <p14:creationId xmlns:p14="http://schemas.microsoft.com/office/powerpoint/2010/main" val="294170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State Policy - Illinois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Illinois will require all private coal and natural gas-fired units to reach zero emissions by either 2030, 2035 or 2045, depending on ownership, location and rates of emissions.  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Policy of state is to be 100% “clean” by 2050.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State </a:t>
            </a:r>
            <a:r>
              <a:rPr lang="en-US" sz="2400" dirty="0">
                <a:solidFill>
                  <a:srgbClr val="000000"/>
                </a:solidFill>
              </a:rPr>
              <a:t>goal is to be 50% renewable by 2040.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en-US" sz="2400" dirty="0"/>
              <a:t>Illinois will provide $700 million through 2026 to subsidize nuclear facilities in the state.</a:t>
            </a:r>
          </a:p>
          <a:p>
            <a:r>
              <a:rPr lang="en-US" sz="2400" dirty="0"/>
              <a:t>Illinois will provide $580 million a year to support wind and solar development.</a:t>
            </a:r>
          </a:p>
        </p:txBody>
      </p:sp>
    </p:spTree>
    <p:extLst>
      <p:ext uri="{BB962C8B-B14F-4D97-AF65-F5344CB8AC3E}">
        <p14:creationId xmlns:p14="http://schemas.microsoft.com/office/powerpoint/2010/main" val="418630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C16BE-C07A-49D8-9ACE-6603D308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PJM Market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8AA5-0BD8-410F-94FC-A0D4F1FA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Demand is rising faster than historic rates.</a:t>
            </a:r>
          </a:p>
          <a:p>
            <a:r>
              <a:rPr lang="en-US" sz="2400" dirty="0"/>
              <a:t>Retirements are happening faster than anticipated - PJM projects that 20% of its existing capacity will retire between now and 2030 – approximately 40 GW</a:t>
            </a:r>
          </a:p>
          <a:p>
            <a:r>
              <a:rPr lang="en-US" sz="2400" dirty="0"/>
              <a:t>Replacement capacity is not of the quality and quantity necessary to sustain reliability.</a:t>
            </a:r>
          </a:p>
          <a:p>
            <a:r>
              <a:rPr lang="en-US" sz="2400" dirty="0"/>
              <a:t>As a result, at the current trajectory,  PJM is not going to have sufficient power to meet the demands of consumers and prices are likely to increase.</a:t>
            </a:r>
          </a:p>
        </p:txBody>
      </p:sp>
    </p:spTree>
    <p:extLst>
      <p:ext uri="{BB962C8B-B14F-4D97-AF65-F5344CB8AC3E}">
        <p14:creationId xmlns:p14="http://schemas.microsoft.com/office/powerpoint/2010/main" val="12761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EA28D35-21BA-11E0-F53E-6C17EED4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9" y="396719"/>
            <a:ext cx="11906862" cy="60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0CA0761-453F-CE7C-49FB-A4D3CC2F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" y="733286"/>
            <a:ext cx="12179926" cy="53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C16BE-C07A-49D8-9ACE-6603D308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Recent Deactivation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8AA5-0BD8-410F-94FC-A0D4F1FA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  <a:defRPr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A745F6-FE63-46C1-A5AA-CE9ECC70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559041"/>
            <a:ext cx="7434115" cy="61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C16BE-C07A-49D8-9ACE-6603D308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Brandon Shores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8AA5-0BD8-410F-94FC-A0D4F1FA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dirty="0"/>
              <a:t>Brandon Shores is a 1300 MW Coal Plant Located in Maryland in a Constrained Region of the Grid.</a:t>
            </a:r>
          </a:p>
          <a:p>
            <a:pPr>
              <a:defRPr/>
            </a:pPr>
            <a:r>
              <a:rPr lang="en-US" dirty="0"/>
              <a:t>In April, Talen announced it would retire the plant in 2025.</a:t>
            </a:r>
          </a:p>
          <a:p>
            <a:pPr>
              <a:defRPr/>
            </a:pPr>
            <a:r>
              <a:rPr lang="en-US" dirty="0"/>
              <a:t>The retirement results in “nearly 600 reliability violations.”</a:t>
            </a:r>
          </a:p>
          <a:p>
            <a:pPr>
              <a:defRPr/>
            </a:pPr>
            <a:r>
              <a:rPr lang="en-US" dirty="0"/>
              <a:t>PJM’s studies revealed the need for $785 million in transmission upgrades to bring more power into the region.</a:t>
            </a:r>
          </a:p>
          <a:p>
            <a:pPr>
              <a:defRPr/>
            </a:pPr>
            <a:r>
              <a:rPr lang="en-US" dirty="0"/>
              <a:t>Transmission upgrades will not be completed until the end of 2028.</a:t>
            </a:r>
          </a:p>
          <a:p>
            <a:pPr>
              <a:defRPr/>
            </a:pPr>
            <a:r>
              <a:rPr lang="en-US" dirty="0"/>
              <a:t>Maryland is protesting charges at FERC.</a:t>
            </a:r>
          </a:p>
        </p:txBody>
      </p:sp>
    </p:spTree>
    <p:extLst>
      <p:ext uri="{BB962C8B-B14F-4D97-AF65-F5344CB8AC3E}">
        <p14:creationId xmlns:p14="http://schemas.microsoft.com/office/powerpoint/2010/main" val="22283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Historically Low Capacity Prices</a:t>
            </a:r>
          </a:p>
        </p:txBody>
      </p:sp>
      <p:pic>
        <p:nvPicPr>
          <p:cNvPr id="5" name="Content Placeholder 4" descr="Chart, line chart">
            <a:extLst>
              <a:ext uri="{FF2B5EF4-FFF2-40B4-BE49-F238E27FC236}">
                <a16:creationId xmlns:a16="http://schemas.microsoft.com/office/drawing/2014/main" id="{BF459F8F-6DFA-7CCE-227B-9875AA2B6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8" y="1597432"/>
            <a:ext cx="11867029" cy="5245370"/>
          </a:xfrm>
        </p:spPr>
      </p:pic>
    </p:spTree>
    <p:extLst>
      <p:ext uri="{BB962C8B-B14F-4D97-AF65-F5344CB8AC3E}">
        <p14:creationId xmlns:p14="http://schemas.microsoft.com/office/powerpoint/2010/main" val="272733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C16BE-C07A-49D8-9ACE-6603D308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PJM and FERC Decisions/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8AA5-0BD8-410F-94FC-A0D4F1FA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/>
              <a:t>Repeal of Minimum Offer Price Rule (2019)</a:t>
            </a:r>
          </a:p>
          <a:p>
            <a:pPr>
              <a:defRPr/>
            </a:pPr>
            <a:r>
              <a:rPr lang="en-US" dirty="0"/>
              <a:t>Imposition of onerous Capacity Market Seller Offer Caps (2021)</a:t>
            </a:r>
          </a:p>
          <a:p>
            <a:pPr>
              <a:defRPr/>
            </a:pPr>
            <a:r>
              <a:rPr lang="en-US" dirty="0"/>
              <a:t>Revised Capacity Market Demand Curve Parameters that discourage investment (2023)</a:t>
            </a:r>
          </a:p>
          <a:p>
            <a:pPr>
              <a:defRPr/>
            </a:pPr>
            <a:r>
              <a:rPr lang="en-US" dirty="0"/>
              <a:t>Change of rules in the middle of an auction to get a desired result (2023)</a:t>
            </a:r>
          </a:p>
          <a:p>
            <a:pPr>
              <a:defRPr/>
            </a:pPr>
            <a:r>
              <a:rPr lang="en-US" dirty="0"/>
              <a:t>Winter Storm Elliot (2022)</a:t>
            </a:r>
          </a:p>
        </p:txBody>
      </p:sp>
    </p:spTree>
    <p:extLst>
      <p:ext uri="{BB962C8B-B14F-4D97-AF65-F5344CB8AC3E}">
        <p14:creationId xmlns:p14="http://schemas.microsoft.com/office/powerpoint/2010/main" val="304272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What will reverse the current trend?</a:t>
            </a:r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b="0" i="0" dirty="0">
                <a:effectLst/>
              </a:rPr>
              <a:t>PJM and FERC must change capacity market rules to encourage the retention of existing resources that are neede</a:t>
            </a:r>
            <a:r>
              <a:rPr lang="en-US" sz="2400" dirty="0"/>
              <a:t>d for reliability </a:t>
            </a:r>
            <a:r>
              <a:rPr lang="en-US" sz="2400" b="0" i="0" dirty="0">
                <a:effectLst/>
              </a:rPr>
              <a:t>and the development of new resources.</a:t>
            </a:r>
          </a:p>
          <a:p>
            <a:r>
              <a:rPr lang="en-US" sz="2400" dirty="0"/>
              <a:t>Federal and state policymakers make decisions that support and do not undermine reliability.</a:t>
            </a:r>
          </a:p>
          <a:p>
            <a:r>
              <a:rPr lang="en-US" sz="2400" dirty="0"/>
              <a:t>Federal and state policymakers must consider reliability when developing environmental regulations.</a:t>
            </a:r>
          </a:p>
          <a:p>
            <a:r>
              <a:rPr lang="en-US" sz="2400" dirty="0"/>
              <a:t>Interconnection queue reform.</a:t>
            </a:r>
          </a:p>
        </p:txBody>
      </p:sp>
    </p:spTree>
    <p:extLst>
      <p:ext uri="{BB962C8B-B14F-4D97-AF65-F5344CB8AC3E}">
        <p14:creationId xmlns:p14="http://schemas.microsoft.com/office/powerpoint/2010/main" val="412442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FB4CA-45BB-4486-B023-0F9BF49F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PJM?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8E5C14D-B7CF-414E-9E1B-B7300343A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8" y="1675227"/>
            <a:ext cx="92509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9" y="79050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PJM’s October 13 Capacity Market Reform Filing</a:t>
            </a:r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PJM made a series of proposed reforms to the capacity market in a FERC filing on October 13.</a:t>
            </a:r>
          </a:p>
          <a:p>
            <a:r>
              <a:rPr lang="en-US" sz="2400" dirty="0"/>
              <a:t>The reforms address important areas such as generator performance, resource accreditation, market mitigation and risk modelling.</a:t>
            </a:r>
          </a:p>
          <a:p>
            <a:r>
              <a:rPr lang="en-US" sz="2400" dirty="0"/>
              <a:t>FERC has 60 days from date of filing to issue and order or find the filing deficient.</a:t>
            </a:r>
          </a:p>
          <a:p>
            <a:r>
              <a:rPr lang="en-US" sz="2400" dirty="0"/>
              <a:t>Next capacity auction is currently scheduled from June 2024 for the delivery year from June 1, 2025, to May 31, 2026.</a:t>
            </a:r>
          </a:p>
        </p:txBody>
      </p:sp>
    </p:spTree>
    <p:extLst>
      <p:ext uri="{BB962C8B-B14F-4D97-AF65-F5344CB8AC3E}">
        <p14:creationId xmlns:p14="http://schemas.microsoft.com/office/powerpoint/2010/main" val="306936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9" y="79050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Capacity </a:t>
            </a:r>
            <a:r>
              <a:rPr lang="en-US" sz="4100" dirty="0" err="1">
                <a:solidFill>
                  <a:srgbClr val="FFFFFF"/>
                </a:solidFill>
              </a:rPr>
              <a:t>Accredidation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Accreditation is the process by which PJM evaluates a resource’s ability to meet the capacity needs of the system.</a:t>
            </a:r>
          </a:p>
          <a:p>
            <a:r>
              <a:rPr lang="en-US" sz="2400" dirty="0"/>
              <a:t>PJM currently does “average” accreditation, but the October 13 filing moves to “marginal” accreditation.</a:t>
            </a:r>
          </a:p>
          <a:p>
            <a:r>
              <a:rPr lang="en-US" sz="2400" dirty="0"/>
              <a:t>Moving to marginal accreditation should provide a more realistic evaluation of the capacity contributions of new resources.</a:t>
            </a:r>
          </a:p>
          <a:p>
            <a:r>
              <a:rPr lang="en-US" sz="2400" dirty="0"/>
              <a:t>Significant questions remain regarding accreditation of gas resources.</a:t>
            </a:r>
          </a:p>
        </p:txBody>
      </p:sp>
    </p:spTree>
    <p:extLst>
      <p:ext uri="{BB962C8B-B14F-4D97-AF65-F5344CB8AC3E}">
        <p14:creationId xmlns:p14="http://schemas.microsoft.com/office/powerpoint/2010/main" val="3554427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9" y="79050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Capacity Market Offer Restrictions</a:t>
            </a:r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Prior to September 2021, generators could submit bids into the capacity market up to the Net Cost of New Entry.</a:t>
            </a:r>
          </a:p>
          <a:p>
            <a:r>
              <a:rPr lang="en-US" sz="2400" dirty="0"/>
              <a:t>In September 2021, FERC, granted a complaint of the PJM Market Monitor, that said generators could offer into the capacity market at their going forward costs.</a:t>
            </a:r>
          </a:p>
          <a:p>
            <a:r>
              <a:rPr lang="en-US" sz="2400" dirty="0"/>
              <a:t>Generators have struggled with a new regime in which they do not have independent ability to offer into the market their costs and risks.</a:t>
            </a:r>
          </a:p>
          <a:p>
            <a:r>
              <a:rPr lang="en-US" sz="2400" dirty="0"/>
              <a:t>The PJM Oct 13 filing improves but does not fix this issue.</a:t>
            </a:r>
          </a:p>
        </p:txBody>
      </p:sp>
    </p:spTree>
    <p:extLst>
      <p:ext uri="{BB962C8B-B14F-4D97-AF65-F5344CB8AC3E}">
        <p14:creationId xmlns:p14="http://schemas.microsoft.com/office/powerpoint/2010/main" val="108817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What’s next?</a:t>
            </a:r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Reliability challenges are likely to get worse, not better.</a:t>
            </a:r>
          </a:p>
          <a:p>
            <a:r>
              <a:rPr lang="en-US" sz="2400" dirty="0"/>
              <a:t>Capacity market reforms must continue.   The work is not done, and trend will not reverse itself until the economics for generators improve.</a:t>
            </a:r>
          </a:p>
          <a:p>
            <a:r>
              <a:rPr lang="en-US" sz="2400" dirty="0"/>
              <a:t>Reserve pricing conversation is important.</a:t>
            </a:r>
          </a:p>
          <a:p>
            <a:r>
              <a:rPr lang="en-US" sz="2400" dirty="0"/>
              <a:t>Pressure PJM, PUC and FERC to make decisions that support Pennsylvania and Ohio’s competitive model which use competitive markets to drive reliability.</a:t>
            </a:r>
          </a:p>
          <a:p>
            <a:r>
              <a:rPr lang="en-US" sz="2400" dirty="0"/>
              <a:t>Stay engaged and be vocal!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46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Energy Prices– 2022 Average Retail Rates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614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6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Total Power Production</a:t>
            </a:r>
            <a:r>
              <a:rPr lang="en-US" sz="5000" kern="1200">
                <a:latin typeface="+mj-lt"/>
                <a:ea typeface="+mj-ea"/>
                <a:cs typeface="+mj-cs"/>
              </a:rPr>
              <a:t>– 2022 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9116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2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Net Generation from Renewable Energy (excluding Hydro)</a:t>
            </a:r>
            <a:r>
              <a:rPr lang="en-US" sz="5000" kern="1200">
                <a:latin typeface="+mj-lt"/>
                <a:ea typeface="+mj-ea"/>
                <a:cs typeface="+mj-cs"/>
              </a:rPr>
              <a:t>– 2022 </a:t>
            </a:r>
          </a:p>
        </p:txBody>
      </p:sp>
      <p:sp>
        <p:nvSpPr>
          <p:cNvPr id="8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611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0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Net Generation from Natural Gas</a:t>
            </a:r>
            <a:r>
              <a:rPr lang="en-US" sz="5400" kern="1200">
                <a:latin typeface="+mj-lt"/>
                <a:ea typeface="+mj-ea"/>
                <a:cs typeface="+mj-cs"/>
              </a:rPr>
              <a:t>– 2022 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7150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3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Net Generation from Coal</a:t>
            </a:r>
            <a:r>
              <a:rPr lang="en-US" sz="5400" kern="1200">
                <a:latin typeface="+mj-lt"/>
                <a:ea typeface="+mj-ea"/>
                <a:cs typeface="+mj-cs"/>
              </a:rPr>
              <a:t>– 2022 </a:t>
            </a:r>
          </a:p>
        </p:txBody>
      </p:sp>
      <p:sp>
        <p:nvSpPr>
          <p:cNvPr id="8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215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76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Net Generation from Nuclear 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– 2022 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A43B4F0-A22A-4B48-B1D1-4997BEF0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9730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65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96E6-CEB1-4B9D-98F0-38C21EA3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State Policy - New Jersey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A28F-88A5-47AE-8A72-EED4754D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10000"/>
          </a:bodyPr>
          <a:lstStyle/>
          <a:p>
            <a:pPr lvl="1"/>
            <a:r>
              <a:rPr lang="en-US" dirty="0"/>
              <a:t>On Feb 15, 2023, Governor Murphy declared state’s policy to provide for 100% of the electricity sold in the State to be derived from “clean” sources by January 1, 2035.  NJ BPU was ordered by the Governor to develop plan in 2024. </a:t>
            </a:r>
          </a:p>
          <a:p>
            <a:pPr lvl="1"/>
            <a:r>
              <a:rPr lang="en-US" dirty="0"/>
              <a:t>New Jersey defines “100% clean energy by 2050” to mean 100% carbon-neutral electricity generation</a:t>
            </a:r>
            <a:r>
              <a:rPr lang="en-US"/>
              <a:t>. Carbon-neutrality </a:t>
            </a:r>
            <a:r>
              <a:rPr lang="en-US" dirty="0"/>
              <a:t>means having a net zero carbon footprint by eliminating carbon emissions or balancing carbon emissions with </a:t>
            </a:r>
            <a:r>
              <a:rPr lang="en-US"/>
              <a:t>carbon removal.</a:t>
            </a:r>
            <a:endParaRPr lang="en-US" dirty="0"/>
          </a:p>
          <a:p>
            <a:pPr lvl="1"/>
            <a:r>
              <a:rPr lang="en-US" dirty="0"/>
              <a:t>New Jersey's nuclear units (3500 MW), that are directly competing with PA and Ohio nuclear units, are receiving a subsidy of $300 million through at least 2025.</a:t>
            </a:r>
          </a:p>
          <a:p>
            <a:pPr lvl="1"/>
            <a:r>
              <a:rPr lang="en-US" dirty="0"/>
              <a:t>On September 21, 2022, Governor Murphy signed Executive Order #307, increasing New Jersey’s offshore wind goal by nearly 50 percent to 11,000 megawatts (MW) by 2040</a:t>
            </a:r>
          </a:p>
          <a:p>
            <a:pPr lvl="1"/>
            <a:r>
              <a:rPr lang="en-US" dirty="0"/>
              <a:t>New Jersey has a goal of 2000 MWs of energy storage by 2030 (financing has yet to be determined)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01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1395</Words>
  <Application>Microsoft Office PowerPoint</Application>
  <PresentationFormat>Widescreen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Pennsylvania and Ohio:  Regional Dynamics and Future Reliability</vt:lpstr>
      <vt:lpstr>What is PJM?</vt:lpstr>
      <vt:lpstr>Energy Prices– 2022 Average Retail Rates</vt:lpstr>
      <vt:lpstr>Total Power Production– 2022 </vt:lpstr>
      <vt:lpstr>Net Generation from Renewable Energy (excluding Hydro)– 2022 </vt:lpstr>
      <vt:lpstr>Net Generation from Natural Gas– 2022 </vt:lpstr>
      <vt:lpstr>Net Generation from Coal– 2022 </vt:lpstr>
      <vt:lpstr>Net Generation from Nuclear – 2022 </vt:lpstr>
      <vt:lpstr>State Policy - New Jersey</vt:lpstr>
      <vt:lpstr>State Policy - Maryland</vt:lpstr>
      <vt:lpstr>State Policy - Illinois</vt:lpstr>
      <vt:lpstr>PJM Market Trends</vt:lpstr>
      <vt:lpstr>PowerPoint Presentation</vt:lpstr>
      <vt:lpstr>PowerPoint Presentation</vt:lpstr>
      <vt:lpstr>Recent Deactivation Notices</vt:lpstr>
      <vt:lpstr>Brandon Shores Retirement</vt:lpstr>
      <vt:lpstr>Historically Low Capacity Prices</vt:lpstr>
      <vt:lpstr>PJM and FERC Decisions/ Events</vt:lpstr>
      <vt:lpstr>What will reverse the current trend?</vt:lpstr>
      <vt:lpstr>PJM’s October 13 Capacity Market Reform Filing</vt:lpstr>
      <vt:lpstr>Capacity Accredidation</vt:lpstr>
      <vt:lpstr>Capacity Market Offer Restrictions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Pennsylvania’s Competitive Energy Policy</dc:title>
  <dc:creator>Glen Thomas</dc:creator>
  <cp:lastModifiedBy>Glen Thomas</cp:lastModifiedBy>
  <cp:revision>8</cp:revision>
  <dcterms:created xsi:type="dcterms:W3CDTF">2021-09-21T12:31:58Z</dcterms:created>
  <dcterms:modified xsi:type="dcterms:W3CDTF">2023-10-31T13:10:30Z</dcterms:modified>
</cp:coreProperties>
</file>